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63" r:id="rId5"/>
    <p:sldId id="264" r:id="rId6"/>
    <p:sldId id="265" r:id="rId7"/>
    <p:sldId id="266" r:id="rId8"/>
    <p:sldId id="268" r:id="rId9"/>
    <p:sldId id="267" r:id="rId10"/>
    <p:sldId id="271" r:id="rId11"/>
    <p:sldId id="269" r:id="rId12"/>
    <p:sldId id="270"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2544"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smtClean="0"/>
              <a:t>BSBWHS304 | Bob Dewhurst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EB35A74-E2A6-D64E-8282-2DF29877C28E}" type="slidenum">
              <a:rPr/>
              <a:pPr>
                <a:defRPr/>
              </a:pPr>
              <a:t>‹#›</a:t>
            </a:fld>
            <a:endParaRPr lang="en-US"/>
          </a:p>
        </p:txBody>
      </p:sp>
    </p:spTree>
    <p:extLst>
      <p:ext uri="{BB962C8B-B14F-4D97-AF65-F5344CB8AC3E}">
        <p14:creationId xmlns:p14="http://schemas.microsoft.com/office/powerpoint/2010/main" val="37514663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smtClean="0"/>
              <a:t>BSBWHS304 | Bob Dewhurst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4FE6B8F-A24F-E740-9B22-98021F0740F6}" type="slidenum">
              <a:rPr/>
              <a:pPr>
                <a:defRPr/>
              </a:pPr>
              <a:t>‹#›</a:t>
            </a:fld>
            <a:endParaRPr lang="en-US"/>
          </a:p>
        </p:txBody>
      </p:sp>
    </p:spTree>
    <p:extLst>
      <p:ext uri="{BB962C8B-B14F-4D97-AF65-F5344CB8AC3E}">
        <p14:creationId xmlns:p14="http://schemas.microsoft.com/office/powerpoint/2010/main" val="381709732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4FE6B8F-A24F-E740-9B22-98021F0740F6}" type="slidenum">
              <a:rPr lang="en-AU" smtClean="0"/>
              <a:pPr>
                <a:defRPr/>
              </a:pPr>
              <a:t>2</a:t>
            </a:fld>
            <a:endParaRPr lang="en-AU"/>
          </a:p>
        </p:txBody>
      </p:sp>
      <p:sp>
        <p:nvSpPr>
          <p:cNvPr id="5" name="Footer Placeholder 4"/>
          <p:cNvSpPr>
            <a:spLocks noGrp="1"/>
          </p:cNvSpPr>
          <p:nvPr>
            <p:ph type="ftr" sz="quarter" idx="11"/>
          </p:nvPr>
        </p:nvSpPr>
        <p:spPr/>
        <p:txBody>
          <a:bodyPr/>
          <a:lstStyle/>
          <a:p>
            <a:pPr>
              <a:defRPr/>
            </a:pPr>
            <a:r>
              <a:rPr lang="en-US" smtClean="0"/>
              <a:t>BSBWHS304 | Bob Dewhurst</a:t>
            </a:r>
            <a:endParaRPr lang="en-US"/>
          </a:p>
        </p:txBody>
      </p:sp>
    </p:spTree>
    <p:extLst>
      <p:ext uri="{BB962C8B-B14F-4D97-AF65-F5344CB8AC3E}">
        <p14:creationId xmlns:p14="http://schemas.microsoft.com/office/powerpoint/2010/main" val="203869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p:cNvSpPr txBox="1">
            <a:spLocks/>
          </p:cNvSpPr>
          <p:nvPr userDrawn="1"/>
        </p:nvSpPr>
        <p:spPr>
          <a:xfrm>
            <a:off x="1703388" y="5592763"/>
            <a:ext cx="6586537" cy="792162"/>
          </a:xfrm>
          <a:prstGeom prst="rect">
            <a:avLst/>
          </a:prstGeom>
        </p:spPr>
        <p:txBody>
          <a:bodyPr/>
          <a:lstStyle>
            <a:lvl1pPr marL="0" indent="0" algn="l">
              <a:buNone/>
              <a:defRPr sz="2200" cap="all" baseline="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ts val="0"/>
              </a:spcBef>
              <a:spcAft>
                <a:spcPts val="0"/>
              </a:spcAft>
              <a:buFont typeface="Arial"/>
              <a:buNone/>
              <a:defRPr/>
            </a:pPr>
            <a:r>
              <a:rPr lang="en-AU" cap="none" dirty="0" smtClean="0">
                <a:ea typeface="+mn-ea"/>
                <a:cs typeface="+mn-cs"/>
              </a:rPr>
              <a:t>Information Technology &amp; Library Studies</a:t>
            </a:r>
          </a:p>
          <a:p>
            <a:pPr fontAlgn="auto">
              <a:spcBef>
                <a:spcPts val="0"/>
              </a:spcBef>
              <a:spcAft>
                <a:spcPts val="0"/>
              </a:spcAft>
              <a:buFont typeface="Arial"/>
              <a:buNone/>
              <a:defRPr/>
            </a:pPr>
            <a:r>
              <a:rPr lang="en-AU" cap="none" dirty="0" smtClean="0">
                <a:ea typeface="+mn-ea"/>
                <a:cs typeface="+mn-cs"/>
              </a:rPr>
              <a:t>Bob Dewhurst</a:t>
            </a:r>
          </a:p>
        </p:txBody>
      </p:sp>
      <p:pic>
        <p:nvPicPr>
          <p:cNvPr id="5" name="Picture 3"/>
          <p:cNvPicPr>
            <a:picLocks noChangeAspect="1" noChangeArrowheads="1"/>
          </p:cNvPicPr>
          <p:nvPr userDrawn="1"/>
        </p:nvPicPr>
        <p:blipFill>
          <a:blip r:embed="rId2"/>
          <a:srcRect/>
          <a:stretch>
            <a:fillRect/>
          </a:stretch>
        </p:blipFill>
        <p:spPr bwMode="auto">
          <a:xfrm>
            <a:off x="0" y="0"/>
            <a:ext cx="395288" cy="6858000"/>
          </a:xfrm>
          <a:prstGeom prst="rect">
            <a:avLst/>
          </a:prstGeom>
          <a:noFill/>
          <a:ln w="9525">
            <a:noFill/>
            <a:miter lim="800000"/>
            <a:headEnd/>
            <a:tailEnd/>
          </a:ln>
        </p:spPr>
      </p:pic>
      <p:pic>
        <p:nvPicPr>
          <p:cNvPr id="6" name="Picture 3"/>
          <p:cNvPicPr>
            <a:picLocks noChangeAspect="1" noChangeArrowheads="1"/>
          </p:cNvPicPr>
          <p:nvPr userDrawn="1"/>
        </p:nvPicPr>
        <p:blipFill>
          <a:blip r:embed="rId2"/>
          <a:srcRect/>
          <a:stretch>
            <a:fillRect/>
          </a:stretch>
        </p:blipFill>
        <p:spPr bwMode="auto">
          <a:xfrm>
            <a:off x="8748713" y="0"/>
            <a:ext cx="395287" cy="6858000"/>
          </a:xfrm>
          <a:prstGeom prst="rect">
            <a:avLst/>
          </a:prstGeom>
          <a:noFill/>
          <a:ln w="9525">
            <a:noFill/>
            <a:miter lim="800000"/>
            <a:headEnd/>
            <a:tailEnd/>
          </a:ln>
        </p:spPr>
      </p:pic>
      <p:pic>
        <p:nvPicPr>
          <p:cNvPr id="7" name="Picture 3"/>
          <p:cNvPicPr>
            <a:picLocks noChangeAspect="1" noChangeArrowheads="1"/>
          </p:cNvPicPr>
          <p:nvPr userDrawn="1"/>
        </p:nvPicPr>
        <p:blipFill>
          <a:blip r:embed="rId2"/>
          <a:srcRect/>
          <a:stretch>
            <a:fillRect/>
          </a:stretch>
        </p:blipFill>
        <p:spPr bwMode="auto">
          <a:xfrm>
            <a:off x="0" y="0"/>
            <a:ext cx="9144000" cy="2708275"/>
          </a:xfrm>
          <a:prstGeom prst="rect">
            <a:avLst/>
          </a:prstGeom>
          <a:noFill/>
          <a:ln w="9525">
            <a:noFill/>
            <a:miter lim="800000"/>
            <a:headEnd/>
            <a:tailEnd/>
          </a:ln>
        </p:spPr>
      </p:pic>
      <p:pic>
        <p:nvPicPr>
          <p:cNvPr id="8" name="Picture 10" descr="CDU_Powerpoint_TitleSlides_LogoColour_1907.jpg"/>
          <p:cNvPicPr>
            <a:picLocks noChangeAspect="1"/>
          </p:cNvPicPr>
          <p:nvPr userDrawn="1"/>
        </p:nvPicPr>
        <p:blipFill>
          <a:blip r:embed="rId3"/>
          <a:srcRect/>
          <a:stretch>
            <a:fillRect/>
          </a:stretch>
        </p:blipFill>
        <p:spPr bwMode="auto">
          <a:xfrm>
            <a:off x="0" y="0"/>
            <a:ext cx="4664075" cy="1490663"/>
          </a:xfrm>
          <a:prstGeom prst="rect">
            <a:avLst/>
          </a:prstGeom>
          <a:noFill/>
          <a:ln w="9525">
            <a:noFill/>
            <a:miter lim="800000"/>
            <a:headEnd/>
            <a:tailEnd/>
          </a:ln>
        </p:spPr>
      </p:pic>
      <p:sp>
        <p:nvSpPr>
          <p:cNvPr id="2" name="Title 1"/>
          <p:cNvSpPr>
            <a:spLocks noGrp="1"/>
          </p:cNvSpPr>
          <p:nvPr>
            <p:ph type="ctrTitle"/>
          </p:nvPr>
        </p:nvSpPr>
        <p:spPr>
          <a:xfrm>
            <a:off x="1703776" y="2800946"/>
            <a:ext cx="6586362" cy="938173"/>
          </a:xfrm>
        </p:spPr>
        <p:txBody>
          <a:bodyPr anchor="t">
            <a:normAutofit/>
          </a:bodyPr>
          <a:lstStyle>
            <a:lvl1pPr algn="l">
              <a:defRPr sz="3200" b="1" i="0">
                <a:latin typeface="Arial"/>
              </a:defRPr>
            </a:lvl1pPr>
          </a:lstStyle>
          <a:p>
            <a:r>
              <a:rPr lang="en-AU"/>
              <a:t>Click to edit Master title style</a:t>
            </a:r>
            <a:endParaRPr lang="en-US"/>
          </a:p>
        </p:txBody>
      </p:sp>
      <p:sp>
        <p:nvSpPr>
          <p:cNvPr id="3" name="Subtitle 2"/>
          <p:cNvSpPr>
            <a:spLocks noGrp="1"/>
          </p:cNvSpPr>
          <p:nvPr>
            <p:ph type="subTitle" idx="1" hasCustomPrompt="1"/>
          </p:nvPr>
        </p:nvSpPr>
        <p:spPr>
          <a:xfrm>
            <a:off x="1703776" y="3739120"/>
            <a:ext cx="6586362" cy="465412"/>
          </a:xfrm>
        </p:spPr>
        <p:txBody>
          <a:bodyPr>
            <a:normAutofit/>
          </a:bodyPr>
          <a:lstStyle>
            <a:lvl1pPr marL="0" indent="0" algn="l">
              <a:buNone/>
              <a:defRPr sz="2200" cap="none" baseline="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6252712" y="6407150"/>
            <a:ext cx="2311851" cy="246221"/>
          </a:xfrm>
          <a:prstGeom prst="rect">
            <a:avLst/>
          </a:prstGeom>
          <a:noFill/>
        </p:spPr>
        <p:txBody>
          <a:bodyPr wrap="none">
            <a:prstTxWarp prst="textNoShape">
              <a:avLst/>
            </a:prstTxWarp>
            <a:spAutoFit/>
          </a:bodyPr>
          <a:lstStyle/>
          <a:p>
            <a:pPr algn="r" fontAlgn="auto">
              <a:spcBef>
                <a:spcPts val="0"/>
              </a:spcBef>
              <a:spcAft>
                <a:spcPts val="0"/>
              </a:spcAft>
              <a:defRPr/>
            </a:pPr>
            <a:r>
              <a:rPr lang="en-AU" sz="1000" dirty="0" smtClean="0">
                <a:latin typeface="+mn-lt"/>
                <a:ea typeface="Arial" charset="0"/>
                <a:cs typeface="Arial" charset="0"/>
              </a:rPr>
              <a:t>BSBWHS304 </a:t>
            </a:r>
            <a:r>
              <a:rPr lang="en-AU" sz="1000" dirty="0">
                <a:latin typeface="+mn-lt"/>
                <a:ea typeface="Arial" charset="0"/>
                <a:cs typeface="Arial" charset="0"/>
              </a:rPr>
              <a:t>| </a:t>
            </a:r>
            <a:r>
              <a:rPr lang="en-AU" sz="1000" dirty="0" smtClean="0">
                <a:latin typeface="+mn-lt"/>
                <a:ea typeface="Arial" charset="0"/>
                <a:cs typeface="Arial" charset="0"/>
              </a:rPr>
              <a:t>Bob Dewhurst </a:t>
            </a:r>
            <a:r>
              <a:rPr lang="en-AU" sz="1000" dirty="0">
                <a:latin typeface="+mn-lt"/>
                <a:ea typeface="Arial" charset="0"/>
                <a:cs typeface="Arial" charset="0"/>
              </a:rPr>
              <a:t>| Slide </a:t>
            </a:r>
            <a:fld id="{33343E52-67A0-A14A-A936-8C8F70983F9E}" type="slidenum">
              <a:rPr lang="en-AU" sz="1000">
                <a:latin typeface="+mn-lt"/>
                <a:ea typeface="Arial" charset="0"/>
                <a:cs typeface="Arial" charset="0"/>
              </a:rPr>
              <a:pPr algn="r" fontAlgn="auto">
                <a:spcBef>
                  <a:spcPts val="0"/>
                </a:spcBef>
                <a:spcAft>
                  <a:spcPts val="0"/>
                </a:spcAft>
                <a:defRPr/>
              </a:pPr>
              <a:t>‹#›</a:t>
            </a:fld>
            <a:endParaRPr lang="en-AU" sz="1000" dirty="0">
              <a:latin typeface="+mn-lt"/>
              <a:ea typeface="Arial" charset="0"/>
              <a:cs typeface="Arial" charset="0"/>
            </a:endParaRPr>
          </a:p>
        </p:txBody>
      </p:sp>
      <p:pic>
        <p:nvPicPr>
          <p:cNvPr id="5" name="Picture 2"/>
          <p:cNvPicPr>
            <a:picLocks noChangeAspect="1" noChangeArrowheads="1"/>
          </p:cNvPicPr>
          <p:nvPr userDrawn="1"/>
        </p:nvPicPr>
        <p:blipFill>
          <a:blip r:embed="rId2"/>
          <a:srcRect/>
          <a:stretch>
            <a:fillRect/>
          </a:stretch>
        </p:blipFill>
        <p:spPr bwMode="auto">
          <a:xfrm>
            <a:off x="0" y="0"/>
            <a:ext cx="9144000" cy="1341438"/>
          </a:xfrm>
          <a:prstGeom prst="rect">
            <a:avLst/>
          </a:prstGeom>
          <a:noFill/>
          <a:ln w="9525">
            <a:noFill/>
            <a:miter lim="800000"/>
            <a:headEnd/>
            <a:tailEnd/>
          </a:ln>
        </p:spPr>
      </p:pic>
      <p:pic>
        <p:nvPicPr>
          <p:cNvPr id="6" name="Picture 3"/>
          <p:cNvPicPr>
            <a:picLocks noChangeAspect="1" noChangeArrowheads="1"/>
          </p:cNvPicPr>
          <p:nvPr userDrawn="1"/>
        </p:nvPicPr>
        <p:blipFill>
          <a:blip r:embed="rId2"/>
          <a:srcRect/>
          <a:stretch>
            <a:fillRect/>
          </a:stretch>
        </p:blipFill>
        <p:spPr bwMode="auto">
          <a:xfrm>
            <a:off x="0" y="0"/>
            <a:ext cx="395288" cy="6858000"/>
          </a:xfrm>
          <a:prstGeom prst="rect">
            <a:avLst/>
          </a:prstGeom>
          <a:noFill/>
          <a:ln w="9525">
            <a:noFill/>
            <a:miter lim="800000"/>
            <a:headEnd/>
            <a:tailEnd/>
          </a:ln>
        </p:spPr>
      </p:pic>
      <p:pic>
        <p:nvPicPr>
          <p:cNvPr id="7" name="Picture 3"/>
          <p:cNvPicPr>
            <a:picLocks noChangeAspect="1" noChangeArrowheads="1"/>
          </p:cNvPicPr>
          <p:nvPr userDrawn="1"/>
        </p:nvPicPr>
        <p:blipFill>
          <a:blip r:embed="rId2"/>
          <a:srcRect/>
          <a:stretch>
            <a:fillRect/>
          </a:stretch>
        </p:blipFill>
        <p:spPr bwMode="auto">
          <a:xfrm>
            <a:off x="8748713" y="0"/>
            <a:ext cx="395287" cy="6858000"/>
          </a:xfrm>
          <a:prstGeom prst="rect">
            <a:avLst/>
          </a:prstGeom>
          <a:noFill/>
          <a:ln w="9525">
            <a:noFill/>
            <a:miter lim="800000"/>
            <a:headEnd/>
            <a:tailEnd/>
          </a:ln>
        </p:spPr>
      </p:pic>
      <p:pic>
        <p:nvPicPr>
          <p:cNvPr id="10" name="Picture 10" descr="CDU_Powerpoint_TitleSlides_LogoColour_1907.jpg"/>
          <p:cNvPicPr>
            <a:picLocks noChangeAspect="1"/>
          </p:cNvPicPr>
          <p:nvPr userDrawn="1"/>
        </p:nvPicPr>
        <p:blipFill>
          <a:blip r:embed="rId3"/>
          <a:srcRect/>
          <a:stretch>
            <a:fillRect/>
          </a:stretch>
        </p:blipFill>
        <p:spPr bwMode="auto">
          <a:xfrm>
            <a:off x="0" y="0"/>
            <a:ext cx="3336925" cy="1116013"/>
          </a:xfrm>
          <a:prstGeom prst="rect">
            <a:avLst/>
          </a:prstGeom>
          <a:noFill/>
          <a:ln w="9525">
            <a:noFill/>
            <a:miter lim="800000"/>
            <a:headEnd/>
            <a:tailEnd/>
          </a:ln>
        </p:spPr>
      </p:pic>
      <p:sp>
        <p:nvSpPr>
          <p:cNvPr id="8" name="Content Placeholder 3"/>
          <p:cNvSpPr>
            <a:spLocks noGrp="1"/>
          </p:cNvSpPr>
          <p:nvPr>
            <p:ph sz="half" idx="2"/>
          </p:nvPr>
        </p:nvSpPr>
        <p:spPr>
          <a:xfrm>
            <a:off x="1340620" y="2508519"/>
            <a:ext cx="7223942" cy="3617644"/>
          </a:xfrm>
        </p:spPr>
        <p:txBody>
          <a:bodyPr/>
          <a:lstStyle>
            <a:lvl1pPr>
              <a:buFont typeface="Arial"/>
              <a:buChar char="•"/>
              <a:defRPr sz="2200" b="1" i="0" cap="none" baseline="0">
                <a:latin typeface="Arial"/>
              </a:defRPr>
            </a:lvl1pPr>
            <a:lvl2pPr>
              <a:buFont typeface="Arial"/>
              <a:buChar char="•"/>
              <a:defRPr sz="2200" b="1" i="0">
                <a:latin typeface="Arial"/>
              </a:defRPr>
            </a:lvl2pPr>
            <a:lvl3pPr>
              <a:buFont typeface="Arial"/>
              <a:buChar char="•"/>
              <a:defRPr sz="1800">
                <a:latin typeface="Arial"/>
              </a:defRPr>
            </a:lvl3pPr>
            <a:lvl4pPr>
              <a:buFont typeface="Arial"/>
              <a:buChar char="•"/>
              <a:defRPr sz="1800">
                <a:latin typeface="Arial"/>
              </a:defRPr>
            </a:lvl4pPr>
            <a:lvl5pPr>
              <a:defRPr sz="1600">
                <a:latin typeface="Arial"/>
              </a:defRPr>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9" name="Text Placeholder 2"/>
          <p:cNvSpPr>
            <a:spLocks noGrp="1"/>
          </p:cNvSpPr>
          <p:nvPr>
            <p:ph type="body" idx="1"/>
          </p:nvPr>
        </p:nvSpPr>
        <p:spPr>
          <a:xfrm>
            <a:off x="1340620" y="1513432"/>
            <a:ext cx="7223942" cy="858643"/>
          </a:xfrm>
        </p:spPr>
        <p:txBody>
          <a:bodyPr/>
          <a:lstStyle>
            <a:lvl1pPr marL="0" indent="0" algn="l">
              <a:buNone/>
              <a:defRPr sz="3200" b="1" cap="none" baseline="0">
                <a:solidFill>
                  <a:srgbClr val="9E3039"/>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0" y="0"/>
            <a:ext cx="9144000" cy="1341438"/>
          </a:xfrm>
          <a:prstGeom prst="rect">
            <a:avLst/>
          </a:prstGeom>
          <a:noFill/>
          <a:ln w="9525">
            <a:noFill/>
            <a:miter lim="800000"/>
            <a:headEnd/>
            <a:tailEnd/>
          </a:ln>
        </p:spPr>
      </p:pic>
      <p:pic>
        <p:nvPicPr>
          <p:cNvPr id="8" name="Picture 3"/>
          <p:cNvPicPr>
            <a:picLocks noChangeAspect="1" noChangeArrowheads="1"/>
          </p:cNvPicPr>
          <p:nvPr userDrawn="1"/>
        </p:nvPicPr>
        <p:blipFill>
          <a:blip r:embed="rId2"/>
          <a:srcRect/>
          <a:stretch>
            <a:fillRect/>
          </a:stretch>
        </p:blipFill>
        <p:spPr bwMode="auto">
          <a:xfrm>
            <a:off x="0" y="0"/>
            <a:ext cx="395288" cy="6858000"/>
          </a:xfrm>
          <a:prstGeom prst="rect">
            <a:avLst/>
          </a:prstGeom>
          <a:noFill/>
          <a:ln w="9525">
            <a:noFill/>
            <a:miter lim="800000"/>
            <a:headEnd/>
            <a:tailEnd/>
          </a:ln>
        </p:spPr>
      </p:pic>
      <p:pic>
        <p:nvPicPr>
          <p:cNvPr id="9" name="Picture 3"/>
          <p:cNvPicPr>
            <a:picLocks noChangeAspect="1" noChangeArrowheads="1"/>
          </p:cNvPicPr>
          <p:nvPr userDrawn="1"/>
        </p:nvPicPr>
        <p:blipFill>
          <a:blip r:embed="rId2"/>
          <a:srcRect/>
          <a:stretch>
            <a:fillRect/>
          </a:stretch>
        </p:blipFill>
        <p:spPr bwMode="auto">
          <a:xfrm>
            <a:off x="8748713" y="0"/>
            <a:ext cx="395287" cy="6858000"/>
          </a:xfrm>
          <a:prstGeom prst="rect">
            <a:avLst/>
          </a:prstGeom>
          <a:noFill/>
          <a:ln w="9525">
            <a:noFill/>
            <a:miter lim="800000"/>
            <a:headEnd/>
            <a:tailEnd/>
          </a:ln>
        </p:spPr>
      </p:pic>
      <p:sp>
        <p:nvSpPr>
          <p:cNvPr id="10" name="TextBox 9"/>
          <p:cNvSpPr txBox="1"/>
          <p:nvPr userDrawn="1"/>
        </p:nvSpPr>
        <p:spPr>
          <a:xfrm>
            <a:off x="5846763" y="6407150"/>
            <a:ext cx="2717800" cy="246063"/>
          </a:xfrm>
          <a:prstGeom prst="rect">
            <a:avLst/>
          </a:prstGeom>
          <a:noFill/>
        </p:spPr>
        <p:txBody>
          <a:bodyPr wrap="none">
            <a:prstTxWarp prst="textNoShape">
              <a:avLst/>
            </a:prstTxWarp>
            <a:spAutoFit/>
          </a:bodyPr>
          <a:lstStyle/>
          <a:p>
            <a:pPr algn="r" fontAlgn="auto">
              <a:spcBef>
                <a:spcPts val="0"/>
              </a:spcBef>
              <a:spcAft>
                <a:spcPts val="0"/>
              </a:spcAft>
              <a:defRPr/>
            </a:pPr>
            <a:r>
              <a:rPr lang="en-AU" sz="1000">
                <a:latin typeface="+mn-lt"/>
                <a:ea typeface="Arial" charset="0"/>
                <a:cs typeface="Arial" charset="0"/>
              </a:rPr>
              <a:t>Presentation Title | 00 Month 2010 | Slide </a:t>
            </a:r>
            <a:fld id="{47032BFE-4D92-BB49-AEF6-27710DDD754E}" type="slidenum">
              <a:rPr lang="en-AU" sz="1000">
                <a:latin typeface="+mn-lt"/>
                <a:ea typeface="Arial" charset="0"/>
                <a:cs typeface="Arial" charset="0"/>
              </a:rPr>
              <a:pPr algn="r" fontAlgn="auto">
                <a:spcBef>
                  <a:spcPts val="0"/>
                </a:spcBef>
                <a:spcAft>
                  <a:spcPts val="0"/>
                </a:spcAft>
                <a:defRPr/>
              </a:pPr>
              <a:t>‹#›</a:t>
            </a:fld>
            <a:endParaRPr lang="en-AU" sz="1000">
              <a:latin typeface="+mn-lt"/>
              <a:ea typeface="Arial" charset="0"/>
              <a:cs typeface="Arial" charset="0"/>
            </a:endParaRPr>
          </a:p>
        </p:txBody>
      </p:sp>
      <p:pic>
        <p:nvPicPr>
          <p:cNvPr id="11" name="Picture 10" descr="CDU_Powerpoint_TitleSlides_LogoColour_1907.jpg"/>
          <p:cNvPicPr>
            <a:picLocks noChangeAspect="1"/>
          </p:cNvPicPr>
          <p:nvPr userDrawn="1"/>
        </p:nvPicPr>
        <p:blipFill>
          <a:blip r:embed="rId3"/>
          <a:srcRect/>
          <a:stretch>
            <a:fillRect/>
          </a:stretch>
        </p:blipFill>
        <p:spPr bwMode="auto">
          <a:xfrm>
            <a:off x="0" y="0"/>
            <a:ext cx="3336925" cy="1116013"/>
          </a:xfrm>
          <a:prstGeom prst="rect">
            <a:avLst/>
          </a:prstGeom>
          <a:noFill/>
          <a:ln w="9525">
            <a:noFill/>
            <a:miter lim="800000"/>
            <a:headEnd/>
            <a:tailEnd/>
          </a:ln>
        </p:spPr>
      </p:pic>
      <p:sp>
        <p:nvSpPr>
          <p:cNvPr id="3" name="Text Placeholder 2"/>
          <p:cNvSpPr>
            <a:spLocks noGrp="1"/>
          </p:cNvSpPr>
          <p:nvPr>
            <p:ph type="body" idx="1"/>
          </p:nvPr>
        </p:nvSpPr>
        <p:spPr>
          <a:xfrm>
            <a:off x="723230" y="1732313"/>
            <a:ext cx="3774158" cy="639762"/>
          </a:xfrm>
        </p:spPr>
        <p:txBody>
          <a:bodyPr anchor="b"/>
          <a:lstStyle>
            <a:lvl1pPr marL="0" indent="0" algn="l">
              <a:buNone/>
              <a:defRPr sz="2200" b="1" cap="none" baseline="0">
                <a:solidFill>
                  <a:srgbClr val="9E3039"/>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723230" y="2508519"/>
            <a:ext cx="3774158" cy="3617644"/>
          </a:xfrm>
        </p:spPr>
        <p:txBody>
          <a:bodyPr/>
          <a:lstStyle>
            <a:lvl1pPr>
              <a:defRPr sz="2200">
                <a:latin typeface="Arial"/>
              </a:defRPr>
            </a:lvl1pPr>
            <a:lvl2pPr>
              <a:defRPr sz="1800">
                <a:latin typeface="Arial"/>
              </a:defRPr>
            </a:lvl2pPr>
            <a:lvl3pPr>
              <a:defRPr sz="1800">
                <a:latin typeface="Arial"/>
              </a:defRPr>
            </a:lvl3pPr>
            <a:lvl4pPr>
              <a:defRPr sz="1800">
                <a:latin typeface="Arial"/>
              </a:defRPr>
            </a:lvl4pPr>
            <a:lvl5pPr>
              <a:defRPr sz="1600">
                <a:latin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p:txBody>
      </p:sp>
      <p:sp>
        <p:nvSpPr>
          <p:cNvPr id="5" name="Text Placeholder 4"/>
          <p:cNvSpPr>
            <a:spLocks noGrp="1"/>
          </p:cNvSpPr>
          <p:nvPr>
            <p:ph type="body" sz="quarter" idx="3"/>
          </p:nvPr>
        </p:nvSpPr>
        <p:spPr>
          <a:xfrm>
            <a:off x="4645026" y="1732313"/>
            <a:ext cx="3760310" cy="639762"/>
          </a:xfrm>
        </p:spPr>
        <p:txBody>
          <a:bodyPr anchor="b"/>
          <a:lstStyle>
            <a:lvl1pPr marL="0" indent="0">
              <a:buNone/>
              <a:defRPr sz="2200" b="1" cap="none" baseline="0">
                <a:solidFill>
                  <a:srgbClr val="9E3039"/>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5" y="2508519"/>
            <a:ext cx="3760311" cy="3617644"/>
          </a:xfrm>
        </p:spPr>
        <p:txBody>
          <a:bodyPr/>
          <a:lstStyle>
            <a:lvl1pPr>
              <a:buFont typeface="Arial"/>
              <a:buChar char="•"/>
              <a:defRPr sz="22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846763" y="6407150"/>
            <a:ext cx="2717800" cy="246063"/>
          </a:xfrm>
          <a:prstGeom prst="rect">
            <a:avLst/>
          </a:prstGeom>
          <a:noFill/>
        </p:spPr>
        <p:txBody>
          <a:bodyPr wrap="none">
            <a:prstTxWarp prst="textNoShape">
              <a:avLst/>
            </a:prstTxWarp>
            <a:spAutoFit/>
          </a:bodyPr>
          <a:lstStyle/>
          <a:p>
            <a:pPr algn="r" fontAlgn="auto">
              <a:spcBef>
                <a:spcPts val="0"/>
              </a:spcBef>
              <a:spcAft>
                <a:spcPts val="0"/>
              </a:spcAft>
              <a:defRPr/>
            </a:pPr>
            <a:r>
              <a:rPr lang="en-AU" sz="1000">
                <a:latin typeface="+mn-lt"/>
                <a:ea typeface="Arial" charset="0"/>
                <a:cs typeface="Arial" charset="0"/>
              </a:rPr>
              <a:t>Presentation Title | 00 Month 2010 | Slide </a:t>
            </a:r>
            <a:fld id="{8482361C-41E0-F94D-AAF8-028C45B1F2A0}" type="slidenum">
              <a:rPr lang="en-AU" sz="1000">
                <a:latin typeface="+mn-lt"/>
                <a:ea typeface="Arial" charset="0"/>
                <a:cs typeface="Arial" charset="0"/>
              </a:rPr>
              <a:pPr algn="r" fontAlgn="auto">
                <a:spcBef>
                  <a:spcPts val="0"/>
                </a:spcBef>
                <a:spcAft>
                  <a:spcPts val="0"/>
                </a:spcAft>
                <a:defRPr/>
              </a:pPr>
              <a:t>‹#›</a:t>
            </a:fld>
            <a:endParaRPr lang="en-AU" sz="1000">
              <a:latin typeface="+mn-lt"/>
              <a:ea typeface="Arial" charset="0"/>
              <a:cs typeface="Arial" charset="0"/>
            </a:endParaRPr>
          </a:p>
        </p:txBody>
      </p:sp>
      <p:pic>
        <p:nvPicPr>
          <p:cNvPr id="4" name="Picture 2"/>
          <p:cNvPicPr>
            <a:picLocks noChangeAspect="1" noChangeArrowheads="1"/>
          </p:cNvPicPr>
          <p:nvPr userDrawn="1"/>
        </p:nvPicPr>
        <p:blipFill>
          <a:blip r:embed="rId2"/>
          <a:srcRect/>
          <a:stretch>
            <a:fillRect/>
          </a:stretch>
        </p:blipFill>
        <p:spPr bwMode="auto">
          <a:xfrm>
            <a:off x="0" y="0"/>
            <a:ext cx="9144000" cy="1341438"/>
          </a:xfrm>
          <a:prstGeom prst="rect">
            <a:avLst/>
          </a:prstGeom>
          <a:noFill/>
          <a:ln w="9525">
            <a:noFill/>
            <a:miter lim="800000"/>
            <a:headEnd/>
            <a:tailEnd/>
          </a:ln>
        </p:spPr>
      </p:pic>
      <p:pic>
        <p:nvPicPr>
          <p:cNvPr id="5" name="Picture 3"/>
          <p:cNvPicPr>
            <a:picLocks noChangeAspect="1" noChangeArrowheads="1"/>
          </p:cNvPicPr>
          <p:nvPr userDrawn="1"/>
        </p:nvPicPr>
        <p:blipFill>
          <a:blip r:embed="rId2"/>
          <a:srcRect/>
          <a:stretch>
            <a:fillRect/>
          </a:stretch>
        </p:blipFill>
        <p:spPr bwMode="auto">
          <a:xfrm>
            <a:off x="0" y="0"/>
            <a:ext cx="395288" cy="6858000"/>
          </a:xfrm>
          <a:prstGeom prst="rect">
            <a:avLst/>
          </a:prstGeom>
          <a:noFill/>
          <a:ln w="9525">
            <a:noFill/>
            <a:miter lim="800000"/>
            <a:headEnd/>
            <a:tailEnd/>
          </a:ln>
        </p:spPr>
      </p:pic>
      <p:pic>
        <p:nvPicPr>
          <p:cNvPr id="6" name="Picture 3"/>
          <p:cNvPicPr>
            <a:picLocks noChangeAspect="1" noChangeArrowheads="1"/>
          </p:cNvPicPr>
          <p:nvPr userDrawn="1"/>
        </p:nvPicPr>
        <p:blipFill>
          <a:blip r:embed="rId2"/>
          <a:srcRect/>
          <a:stretch>
            <a:fillRect/>
          </a:stretch>
        </p:blipFill>
        <p:spPr bwMode="auto">
          <a:xfrm>
            <a:off x="8748713" y="0"/>
            <a:ext cx="395287" cy="6858000"/>
          </a:xfrm>
          <a:prstGeom prst="rect">
            <a:avLst/>
          </a:prstGeom>
          <a:noFill/>
          <a:ln w="9525">
            <a:noFill/>
            <a:miter lim="800000"/>
            <a:headEnd/>
            <a:tailEnd/>
          </a:ln>
        </p:spPr>
      </p:pic>
      <p:pic>
        <p:nvPicPr>
          <p:cNvPr id="7" name="Picture 10" descr="CDU_Powerpoint_TitleSlides_LogoColour_1907.jpg"/>
          <p:cNvPicPr>
            <a:picLocks noChangeAspect="1"/>
          </p:cNvPicPr>
          <p:nvPr userDrawn="1"/>
        </p:nvPicPr>
        <p:blipFill>
          <a:blip r:embed="rId3"/>
          <a:srcRect/>
          <a:stretch>
            <a:fillRect/>
          </a:stretch>
        </p:blipFill>
        <p:spPr bwMode="auto">
          <a:xfrm>
            <a:off x="0" y="0"/>
            <a:ext cx="3336925" cy="1116013"/>
          </a:xfrm>
          <a:prstGeom prst="rect">
            <a:avLst/>
          </a:prstGeom>
          <a:noFill/>
          <a:ln w="9525">
            <a:noFill/>
            <a:miter lim="800000"/>
            <a:headEnd/>
            <a:tailEnd/>
          </a:ln>
        </p:spPr>
      </p:pic>
      <p:sp>
        <p:nvSpPr>
          <p:cNvPr id="11" name="Picture Placeholder 2"/>
          <p:cNvSpPr>
            <a:spLocks noGrp="1"/>
          </p:cNvSpPr>
          <p:nvPr>
            <p:ph type="pic" idx="1"/>
          </p:nvPr>
        </p:nvSpPr>
        <p:spPr>
          <a:xfrm>
            <a:off x="395287" y="1341438"/>
            <a:ext cx="8353425" cy="55165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BSBWHS304 | Bob dewhurst</a:t>
            </a:r>
            <a:endParaRPr lang="en-US"/>
          </a:p>
        </p:txBody>
      </p:sp>
      <p:sp>
        <p:nvSpPr>
          <p:cNvPr id="6" name="Slide Number Placeholder 5"/>
          <p:cNvSpPr>
            <a:spLocks noGrp="1"/>
          </p:cNvSpPr>
          <p:nvPr>
            <p:ph type="sldNum" sz="quarter" idx="4"/>
          </p:nvPr>
        </p:nvSpPr>
        <p:spPr>
          <a:xfrm>
            <a:off x="5732463" y="6356350"/>
            <a:ext cx="295433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Presentation Title | 00 Month 2010 </a:t>
            </a:r>
            <a:fld id="{567F22E5-8841-6F45-85FF-52B289F124E8}" type="slidenum">
              <a:rPr/>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703"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afeworkaustralia.gov.au/sites/swa/statistics/work-related-fatalities/pages/worker-fatalit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orksafe.nt.gov.au/Legislation/New%20Work%20Health%20and%20Safety%20Law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orksafe.nt.gov.au/AboutUs/Pages/What-does-NT-WorkSafe-do.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ctrTitle"/>
          </p:nvPr>
        </p:nvSpPr>
        <p:spPr/>
        <p:txBody>
          <a:bodyPr>
            <a:normAutofit/>
          </a:bodyPr>
          <a:lstStyle/>
          <a:p>
            <a:pPr eaLnBrk="1" hangingPunct="1"/>
            <a:r>
              <a:rPr lang="en-US" dirty="0" smtClean="0">
                <a:latin typeface="Arial" charset="0"/>
              </a:rPr>
              <a:t>BSBWHS304</a:t>
            </a:r>
            <a:endParaRPr lang="en-US" dirty="0">
              <a:latin typeface="Arial" charset="0"/>
            </a:endParaRPr>
          </a:p>
        </p:txBody>
      </p:sp>
      <p:sp>
        <p:nvSpPr>
          <p:cNvPr id="9219" name="Subtitle 2"/>
          <p:cNvSpPr>
            <a:spLocks noGrp="1"/>
          </p:cNvSpPr>
          <p:nvPr>
            <p:ph type="subTitle" idx="1"/>
          </p:nvPr>
        </p:nvSpPr>
        <p:spPr>
          <a:xfrm>
            <a:off x="1703776" y="3666146"/>
            <a:ext cx="6586362" cy="1110968"/>
          </a:xfrm>
        </p:spPr>
        <p:txBody>
          <a:bodyPr>
            <a:normAutofit/>
          </a:bodyPr>
          <a:lstStyle/>
          <a:p>
            <a:r>
              <a:rPr lang="en-AU" dirty="0">
                <a:latin typeface="Arial" charset="0"/>
              </a:rPr>
              <a:t>Participate effectively in WHS communication and consultation processes</a:t>
            </a:r>
            <a:endParaRPr lang="en-US"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340620" y="2273181"/>
            <a:ext cx="7223942" cy="3852982"/>
          </a:xfrm>
        </p:spPr>
        <p:txBody>
          <a:bodyPr/>
          <a:lstStyle/>
          <a:p>
            <a:pPr marL="0" indent="0">
              <a:buNone/>
            </a:pPr>
            <a:r>
              <a:rPr lang="en-AU" dirty="0"/>
              <a:t>By law, a PCBU must, so far as is reasonably practicable, consult with workers who carry </a:t>
            </a:r>
            <a:r>
              <a:rPr lang="en-AU" dirty="0" smtClean="0"/>
              <a:t>out work </a:t>
            </a:r>
            <a:r>
              <a:rPr lang="en-AU" dirty="0"/>
              <a:t>for their business or undertaking who are, or are likely to be, directly affected by a </a:t>
            </a:r>
            <a:r>
              <a:rPr lang="en-AU" dirty="0" smtClean="0"/>
              <a:t>health and </a:t>
            </a:r>
            <a:r>
              <a:rPr lang="en-AU" dirty="0"/>
              <a:t>safety matter.</a:t>
            </a:r>
          </a:p>
          <a:p>
            <a:pPr marL="0" indent="0">
              <a:buNone/>
            </a:pPr>
            <a:r>
              <a:rPr lang="en-AU" dirty="0"/>
              <a:t>The duty is qualified by so far as is reasonably practicable, which means that </a:t>
            </a:r>
            <a:r>
              <a:rPr lang="en-AU" dirty="0" smtClean="0"/>
              <a:t>the circumstances </a:t>
            </a:r>
            <a:r>
              <a:rPr lang="en-AU" dirty="0"/>
              <a:t>in each case, including the urgency of the health and safety issue and </a:t>
            </a:r>
            <a:r>
              <a:rPr lang="en-AU" dirty="0" smtClean="0"/>
              <a:t>the seriousness </a:t>
            </a:r>
            <a:r>
              <a:rPr lang="en-AU" dirty="0"/>
              <a:t>of the risk, will be relevant when determining the level of consultation that </a:t>
            </a:r>
            <a:r>
              <a:rPr lang="en-AU" dirty="0" smtClean="0"/>
              <a:t>is required</a:t>
            </a:r>
            <a:r>
              <a:rPr lang="en-AU" dirty="0"/>
              <a:t>.</a:t>
            </a:r>
          </a:p>
        </p:txBody>
      </p:sp>
      <p:sp>
        <p:nvSpPr>
          <p:cNvPr id="3" name="Text Placeholder 2"/>
          <p:cNvSpPr>
            <a:spLocks noGrp="1"/>
          </p:cNvSpPr>
          <p:nvPr>
            <p:ph type="body" idx="1"/>
          </p:nvPr>
        </p:nvSpPr>
        <p:spPr/>
        <p:txBody>
          <a:bodyPr/>
          <a:lstStyle/>
          <a:p>
            <a:r>
              <a:rPr lang="en-AU" dirty="0" smtClean="0"/>
              <a:t>Consultation</a:t>
            </a:r>
            <a:endParaRPr lang="en-AU" dirty="0"/>
          </a:p>
        </p:txBody>
      </p:sp>
    </p:spTree>
    <p:extLst>
      <p:ext uri="{BB962C8B-B14F-4D97-AF65-F5344CB8AC3E}">
        <p14:creationId xmlns:p14="http://schemas.microsoft.com/office/powerpoint/2010/main" val="355402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Two common processes are the appointment of Health and Safety Representatives (HSRs) and establishing Health and Safety Committees (HSCs)</a:t>
            </a:r>
          </a:p>
          <a:p>
            <a:endParaRPr lang="en-AU" dirty="0"/>
          </a:p>
        </p:txBody>
      </p:sp>
      <p:sp>
        <p:nvSpPr>
          <p:cNvPr id="3" name="Text Placeholder 2"/>
          <p:cNvSpPr>
            <a:spLocks noGrp="1"/>
          </p:cNvSpPr>
          <p:nvPr>
            <p:ph type="body" idx="1"/>
          </p:nvPr>
        </p:nvSpPr>
        <p:spPr/>
        <p:txBody>
          <a:bodyPr/>
          <a:lstStyle/>
          <a:p>
            <a:r>
              <a:rPr lang="en-AU" dirty="0"/>
              <a:t>Consultation Processes</a:t>
            </a:r>
          </a:p>
        </p:txBody>
      </p:sp>
    </p:spTree>
    <p:extLst>
      <p:ext uri="{BB962C8B-B14F-4D97-AF65-F5344CB8AC3E}">
        <p14:creationId xmlns:p14="http://schemas.microsoft.com/office/powerpoint/2010/main" val="268055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340620" y="2298819"/>
            <a:ext cx="7223942" cy="3827344"/>
          </a:xfrm>
        </p:spPr>
        <p:txBody>
          <a:bodyPr/>
          <a:lstStyle/>
          <a:p>
            <a:pPr marL="0" indent="0">
              <a:buNone/>
            </a:pPr>
            <a:r>
              <a:rPr lang="en-AU" dirty="0"/>
              <a:t>A barrier is anything that restrains or obstructs a process</a:t>
            </a:r>
            <a:r>
              <a:rPr lang="en-AU" dirty="0" smtClean="0"/>
              <a:t>.  </a:t>
            </a:r>
            <a:r>
              <a:rPr lang="en-AU" dirty="0"/>
              <a:t>Ineffective health and </a:t>
            </a:r>
            <a:r>
              <a:rPr lang="en-AU" dirty="0" smtClean="0"/>
              <a:t>safety consultation </a:t>
            </a:r>
            <a:r>
              <a:rPr lang="en-AU" dirty="0"/>
              <a:t>and participation processes obstruct the sharing of health and safety </a:t>
            </a:r>
            <a:r>
              <a:rPr lang="en-AU" dirty="0" smtClean="0"/>
              <a:t>information between </a:t>
            </a:r>
            <a:r>
              <a:rPr lang="en-AU" dirty="0"/>
              <a:t>PCBUs and workers. </a:t>
            </a:r>
            <a:r>
              <a:rPr lang="en-AU" dirty="0" smtClean="0"/>
              <a:t> They </a:t>
            </a:r>
            <a:r>
              <a:rPr lang="en-AU" dirty="0"/>
              <a:t>limit the opportunities for workers to contribute </a:t>
            </a:r>
            <a:r>
              <a:rPr lang="en-AU" dirty="0" smtClean="0"/>
              <a:t>to identifying </a:t>
            </a:r>
            <a:r>
              <a:rPr lang="en-AU" dirty="0"/>
              <a:t>and successfully solving health and safety problems that affect them at work. </a:t>
            </a:r>
            <a:r>
              <a:rPr lang="en-AU" dirty="0" smtClean="0"/>
              <a:t>This can </a:t>
            </a:r>
            <a:r>
              <a:rPr lang="en-AU" dirty="0"/>
              <a:t>lead to unmotivated workers who feel that their knowledge and experience is not </a:t>
            </a:r>
            <a:r>
              <a:rPr lang="en-AU" dirty="0" smtClean="0"/>
              <a:t>valued by </a:t>
            </a:r>
            <a:r>
              <a:rPr lang="en-AU" dirty="0"/>
              <a:t>the organisation.</a:t>
            </a:r>
          </a:p>
        </p:txBody>
      </p:sp>
      <p:sp>
        <p:nvSpPr>
          <p:cNvPr id="3" name="Text Placeholder 2"/>
          <p:cNvSpPr>
            <a:spLocks noGrp="1"/>
          </p:cNvSpPr>
          <p:nvPr>
            <p:ph type="body" idx="1"/>
          </p:nvPr>
        </p:nvSpPr>
        <p:spPr/>
        <p:txBody>
          <a:bodyPr/>
          <a:lstStyle/>
          <a:p>
            <a:r>
              <a:rPr lang="en-AU" dirty="0" smtClean="0"/>
              <a:t>Barriers</a:t>
            </a:r>
            <a:endParaRPr lang="en-AU" dirty="0"/>
          </a:p>
        </p:txBody>
      </p:sp>
    </p:spTree>
    <p:extLst>
      <p:ext uri="{BB962C8B-B14F-4D97-AF65-F5344CB8AC3E}">
        <p14:creationId xmlns:p14="http://schemas.microsoft.com/office/powerpoint/2010/main" val="168599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Identify barriers to the consultation and participation processes such as:</a:t>
            </a:r>
          </a:p>
          <a:p>
            <a:r>
              <a:rPr lang="en-AU" dirty="0"/>
              <a:t>Lack of commitment</a:t>
            </a:r>
          </a:p>
          <a:p>
            <a:r>
              <a:rPr lang="en-AU" dirty="0"/>
              <a:t>Paying lip service to consultation</a:t>
            </a:r>
          </a:p>
          <a:p>
            <a:r>
              <a:rPr lang="en-AU" dirty="0"/>
              <a:t>Lack of understanding about responsibilities</a:t>
            </a:r>
          </a:p>
          <a:p>
            <a:r>
              <a:rPr lang="en-AU" dirty="0"/>
              <a:t>Lack of support for HSRs</a:t>
            </a:r>
          </a:p>
          <a:p>
            <a:r>
              <a:rPr lang="en-AU" dirty="0"/>
              <a:t>Language and literacy levels</a:t>
            </a:r>
          </a:p>
          <a:p>
            <a:r>
              <a:rPr lang="en-AU" dirty="0" err="1"/>
              <a:t>Shiftworkers</a:t>
            </a:r>
            <a:endParaRPr lang="en-AU" dirty="0"/>
          </a:p>
          <a:p>
            <a:endParaRPr lang="en-AU" dirty="0"/>
          </a:p>
        </p:txBody>
      </p:sp>
      <p:sp>
        <p:nvSpPr>
          <p:cNvPr id="3" name="Text Placeholder 2"/>
          <p:cNvSpPr>
            <a:spLocks noGrp="1"/>
          </p:cNvSpPr>
          <p:nvPr>
            <p:ph type="body" idx="1"/>
          </p:nvPr>
        </p:nvSpPr>
        <p:spPr/>
        <p:txBody>
          <a:bodyPr/>
          <a:lstStyle/>
          <a:p>
            <a:r>
              <a:rPr lang="en-AU" dirty="0" smtClean="0"/>
              <a:t>Improving the Process</a:t>
            </a:r>
            <a:endParaRPr lang="en-AU" dirty="0"/>
          </a:p>
        </p:txBody>
      </p:sp>
    </p:spTree>
    <p:extLst>
      <p:ext uri="{BB962C8B-B14F-4D97-AF65-F5344CB8AC3E}">
        <p14:creationId xmlns:p14="http://schemas.microsoft.com/office/powerpoint/2010/main" val="253267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smtClean="0"/>
              <a:t>Personal observation</a:t>
            </a:r>
          </a:p>
          <a:p>
            <a:r>
              <a:rPr lang="en-AU" dirty="0" smtClean="0"/>
              <a:t>Interviews</a:t>
            </a:r>
          </a:p>
          <a:p>
            <a:r>
              <a:rPr lang="en-AU" dirty="0" smtClean="0"/>
              <a:t>Feedback forms</a:t>
            </a:r>
          </a:p>
          <a:p>
            <a:r>
              <a:rPr lang="en-AU" dirty="0" smtClean="0"/>
              <a:t>Exit interviews</a:t>
            </a:r>
          </a:p>
          <a:p>
            <a:r>
              <a:rPr lang="en-AU" dirty="0" smtClean="0"/>
              <a:t>Suggestions from staff</a:t>
            </a:r>
          </a:p>
          <a:p>
            <a:r>
              <a:rPr lang="en-AU" dirty="0" smtClean="0"/>
              <a:t>Meetings and forums</a:t>
            </a:r>
          </a:p>
          <a:p>
            <a:r>
              <a:rPr lang="en-AU" dirty="0" smtClean="0"/>
              <a:t>Analysis of statistical data</a:t>
            </a:r>
            <a:endParaRPr lang="en-AU" dirty="0"/>
          </a:p>
        </p:txBody>
      </p:sp>
      <p:sp>
        <p:nvSpPr>
          <p:cNvPr id="3" name="Text Placeholder 2"/>
          <p:cNvSpPr>
            <a:spLocks noGrp="1"/>
          </p:cNvSpPr>
          <p:nvPr>
            <p:ph type="body" idx="1"/>
          </p:nvPr>
        </p:nvSpPr>
        <p:spPr/>
        <p:txBody>
          <a:bodyPr/>
          <a:lstStyle/>
          <a:p>
            <a:r>
              <a:rPr lang="en-AU" dirty="0" smtClean="0"/>
              <a:t>Identifying Barriers</a:t>
            </a:r>
            <a:endParaRPr lang="en-AU" dirty="0"/>
          </a:p>
        </p:txBody>
      </p:sp>
    </p:spTree>
    <p:extLst>
      <p:ext uri="{BB962C8B-B14F-4D97-AF65-F5344CB8AC3E}">
        <p14:creationId xmlns:p14="http://schemas.microsoft.com/office/powerpoint/2010/main" val="2881981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smtClean="0"/>
              <a:t>Accident, injury &amp; illness reports, records &amp; statistics</a:t>
            </a:r>
          </a:p>
          <a:p>
            <a:r>
              <a:rPr lang="en-AU" dirty="0" smtClean="0"/>
              <a:t>Workplace hazard &amp; risk assessments</a:t>
            </a:r>
          </a:p>
          <a:p>
            <a:r>
              <a:rPr lang="en-AU" dirty="0" smtClean="0"/>
              <a:t>Safety Data Sheets (SDS)</a:t>
            </a:r>
          </a:p>
          <a:p>
            <a:r>
              <a:rPr lang="en-AU" dirty="0" smtClean="0"/>
              <a:t>Safe Work Australia</a:t>
            </a:r>
          </a:p>
          <a:p>
            <a:r>
              <a:rPr lang="en-AU" dirty="0" smtClean="0"/>
              <a:t>Regulatory bodies</a:t>
            </a:r>
          </a:p>
          <a:p>
            <a:r>
              <a:rPr lang="en-AU" dirty="0" smtClean="0"/>
              <a:t>WorkCover</a:t>
            </a:r>
          </a:p>
          <a:p>
            <a:r>
              <a:rPr lang="en-AU" dirty="0" smtClean="0"/>
              <a:t>Internet</a:t>
            </a:r>
            <a:endParaRPr lang="en-AU" dirty="0"/>
          </a:p>
        </p:txBody>
      </p:sp>
      <p:sp>
        <p:nvSpPr>
          <p:cNvPr id="3" name="Text Placeholder 2"/>
          <p:cNvSpPr>
            <a:spLocks noGrp="1"/>
          </p:cNvSpPr>
          <p:nvPr>
            <p:ph type="body" idx="1"/>
          </p:nvPr>
        </p:nvSpPr>
        <p:spPr/>
        <p:txBody>
          <a:bodyPr/>
          <a:lstStyle/>
          <a:p>
            <a:r>
              <a:rPr lang="en-AU" dirty="0" smtClean="0"/>
              <a:t>Information Sources</a:t>
            </a:r>
            <a:endParaRPr lang="en-AU" dirty="0"/>
          </a:p>
        </p:txBody>
      </p:sp>
    </p:spTree>
    <p:extLst>
      <p:ext uri="{BB962C8B-B14F-4D97-AF65-F5344CB8AC3E}">
        <p14:creationId xmlns:p14="http://schemas.microsoft.com/office/powerpoint/2010/main" val="169592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smtClean="0"/>
              <a:t>Observation</a:t>
            </a:r>
          </a:p>
          <a:p>
            <a:r>
              <a:rPr lang="en-AU" dirty="0" smtClean="0"/>
              <a:t>Records</a:t>
            </a:r>
          </a:p>
          <a:p>
            <a:r>
              <a:rPr lang="en-AU" dirty="0" smtClean="0"/>
              <a:t>Meetings</a:t>
            </a:r>
          </a:p>
          <a:p>
            <a:r>
              <a:rPr lang="en-AU" dirty="0" smtClean="0"/>
              <a:t>Inspection</a:t>
            </a:r>
            <a:endParaRPr lang="en-AU" dirty="0"/>
          </a:p>
        </p:txBody>
      </p:sp>
      <p:sp>
        <p:nvSpPr>
          <p:cNvPr id="3" name="Text Placeholder 2"/>
          <p:cNvSpPr>
            <a:spLocks noGrp="1"/>
          </p:cNvSpPr>
          <p:nvPr>
            <p:ph type="body" idx="1"/>
          </p:nvPr>
        </p:nvSpPr>
        <p:spPr/>
        <p:txBody>
          <a:bodyPr/>
          <a:lstStyle/>
          <a:p>
            <a:r>
              <a:rPr lang="en-AU" dirty="0" smtClean="0"/>
              <a:t>Hazard Identification Steps</a:t>
            </a:r>
            <a:endParaRPr lang="en-AU" dirty="0"/>
          </a:p>
        </p:txBody>
      </p:sp>
    </p:spTree>
    <p:extLst>
      <p:ext uri="{BB962C8B-B14F-4D97-AF65-F5344CB8AC3E}">
        <p14:creationId xmlns:p14="http://schemas.microsoft.com/office/powerpoint/2010/main" val="3389154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Hazard</a:t>
            </a:r>
          </a:p>
          <a:p>
            <a:r>
              <a:rPr lang="en-AU" dirty="0"/>
              <a:t>Any source (occurrence or incident) that has the potential to harm life, health, property or the environment and that causes or contributes to people, property or environmental damage</a:t>
            </a:r>
          </a:p>
          <a:p>
            <a:pPr marL="0" indent="0">
              <a:buNone/>
            </a:pPr>
            <a:r>
              <a:rPr lang="en-AU" dirty="0"/>
              <a:t>Risk</a:t>
            </a:r>
          </a:p>
          <a:p>
            <a:r>
              <a:rPr lang="en-AU" dirty="0"/>
              <a:t>The chance or likelihood that harm will occur as a result of a hazard</a:t>
            </a:r>
          </a:p>
          <a:p>
            <a:endParaRPr lang="en-AU" dirty="0"/>
          </a:p>
        </p:txBody>
      </p:sp>
      <p:sp>
        <p:nvSpPr>
          <p:cNvPr id="3" name="Text Placeholder 2"/>
          <p:cNvSpPr>
            <a:spLocks noGrp="1"/>
          </p:cNvSpPr>
          <p:nvPr>
            <p:ph type="body" idx="1"/>
          </p:nvPr>
        </p:nvSpPr>
        <p:spPr/>
        <p:txBody>
          <a:bodyPr/>
          <a:lstStyle/>
          <a:p>
            <a:r>
              <a:rPr lang="en-AU" dirty="0"/>
              <a:t>Definitions</a:t>
            </a:r>
          </a:p>
        </p:txBody>
      </p:sp>
    </p:spTree>
    <p:extLst>
      <p:ext uri="{BB962C8B-B14F-4D97-AF65-F5344CB8AC3E}">
        <p14:creationId xmlns:p14="http://schemas.microsoft.com/office/powerpoint/2010/main" val="1261063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dirty="0" smtClean="0"/>
              <a:t>The Process</a:t>
            </a:r>
            <a:endParaRPr lang="en-AU" dirty="0"/>
          </a:p>
        </p:txBody>
      </p:sp>
      <p:pic>
        <p:nvPicPr>
          <p:cNvPr id="2050" name="Picture 2" descr="The risk management proces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280" y="2372075"/>
            <a:ext cx="40449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1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Providing advice</a:t>
            </a:r>
          </a:p>
          <a:p>
            <a:r>
              <a:rPr lang="en-AU" dirty="0"/>
              <a:t>All staff need information about workplace hazards and how they may impact on them or others</a:t>
            </a:r>
          </a:p>
          <a:p>
            <a:pPr marL="0" indent="0">
              <a:buNone/>
            </a:pPr>
            <a:r>
              <a:rPr lang="en-AU" dirty="0" smtClean="0"/>
              <a:t>Observation </a:t>
            </a:r>
            <a:r>
              <a:rPr lang="en-AU" dirty="0"/>
              <a:t>and inspection is one method of identifying hazards</a:t>
            </a:r>
          </a:p>
          <a:p>
            <a:pPr marL="0" indent="0">
              <a:buNone/>
            </a:pPr>
            <a:endParaRPr lang="en-AU" dirty="0" smtClean="0"/>
          </a:p>
          <a:p>
            <a:pPr marL="0" indent="0">
              <a:buNone/>
            </a:pPr>
            <a:r>
              <a:rPr lang="en-AU" dirty="0" smtClean="0"/>
              <a:t>Document </a:t>
            </a:r>
            <a:r>
              <a:rPr lang="en-AU" dirty="0"/>
              <a:t>what you find</a:t>
            </a:r>
          </a:p>
          <a:p>
            <a:r>
              <a:rPr lang="en-AU" dirty="0"/>
              <a:t>Hazard registers</a:t>
            </a:r>
          </a:p>
          <a:p>
            <a:endParaRPr lang="en-AU" dirty="0"/>
          </a:p>
        </p:txBody>
      </p:sp>
      <p:sp>
        <p:nvSpPr>
          <p:cNvPr id="3" name="Text Placeholder 2"/>
          <p:cNvSpPr>
            <a:spLocks noGrp="1"/>
          </p:cNvSpPr>
          <p:nvPr>
            <p:ph type="body" idx="1"/>
          </p:nvPr>
        </p:nvSpPr>
        <p:spPr/>
        <p:txBody>
          <a:bodyPr/>
          <a:lstStyle/>
          <a:p>
            <a:r>
              <a:rPr lang="en-AU" dirty="0"/>
              <a:t>Hazard identification</a:t>
            </a:r>
          </a:p>
        </p:txBody>
      </p:sp>
    </p:spTree>
    <p:extLst>
      <p:ext uri="{BB962C8B-B14F-4D97-AF65-F5344CB8AC3E}">
        <p14:creationId xmlns:p14="http://schemas.microsoft.com/office/powerpoint/2010/main" val="4004984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a:hlinkClick r:id="rId3"/>
              </a:rPr>
              <a:t>http://www.safeworkaustralia.gov.au worker-fatalities</a:t>
            </a:r>
            <a:endParaRPr lang="en-AU" dirty="0"/>
          </a:p>
          <a:p>
            <a:endParaRPr lang="en-US" dirty="0"/>
          </a:p>
        </p:txBody>
      </p:sp>
      <p:sp>
        <p:nvSpPr>
          <p:cNvPr id="3" name="Text Placeholder 2"/>
          <p:cNvSpPr>
            <a:spLocks noGrp="1"/>
          </p:cNvSpPr>
          <p:nvPr>
            <p:ph type="body" idx="1"/>
          </p:nvPr>
        </p:nvSpPr>
        <p:spPr/>
        <p:txBody>
          <a:bodyPr/>
          <a:lstStyle/>
          <a:p>
            <a:r>
              <a:rPr lang="en-US" dirty="0"/>
              <a:t>Facts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When conducting a risk assessment, consider:</a:t>
            </a:r>
          </a:p>
          <a:p>
            <a:r>
              <a:rPr lang="en-AU" dirty="0"/>
              <a:t>The severity of the potential injury</a:t>
            </a:r>
          </a:p>
          <a:p>
            <a:r>
              <a:rPr lang="en-AU" dirty="0"/>
              <a:t>The probability or likelihood that the injury will occur</a:t>
            </a:r>
          </a:p>
          <a:p>
            <a:endParaRPr lang="en-AU" dirty="0"/>
          </a:p>
          <a:p>
            <a:pPr marL="0" indent="0">
              <a:buNone/>
            </a:pPr>
            <a:r>
              <a:rPr lang="en-AU" dirty="0"/>
              <a:t>Hazard/risk registers</a:t>
            </a:r>
          </a:p>
          <a:p>
            <a:r>
              <a:rPr lang="en-AU" dirty="0"/>
              <a:t>These can be combined</a:t>
            </a:r>
          </a:p>
          <a:p>
            <a:endParaRPr lang="en-AU" dirty="0"/>
          </a:p>
        </p:txBody>
      </p:sp>
      <p:sp>
        <p:nvSpPr>
          <p:cNvPr id="3" name="Text Placeholder 2"/>
          <p:cNvSpPr>
            <a:spLocks noGrp="1"/>
          </p:cNvSpPr>
          <p:nvPr>
            <p:ph type="body" idx="1"/>
          </p:nvPr>
        </p:nvSpPr>
        <p:spPr/>
        <p:txBody>
          <a:bodyPr/>
          <a:lstStyle/>
          <a:p>
            <a:r>
              <a:rPr lang="en-AU" dirty="0"/>
              <a:t>Risk Assessment</a:t>
            </a:r>
          </a:p>
        </p:txBody>
      </p:sp>
    </p:spTree>
    <p:extLst>
      <p:ext uri="{BB962C8B-B14F-4D97-AF65-F5344CB8AC3E}">
        <p14:creationId xmlns:p14="http://schemas.microsoft.com/office/powerpoint/2010/main" val="221603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dirty="0"/>
              <a:t>Hierarchy of Controls</a:t>
            </a:r>
          </a:p>
        </p:txBody>
      </p:sp>
      <p:pic>
        <p:nvPicPr>
          <p:cNvPr id="3074" name="Picture 2" descr="The hierarchy of risk contro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280" y="2461188"/>
            <a:ext cx="35179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188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Risk control plan</a:t>
            </a:r>
          </a:p>
          <a:p>
            <a:r>
              <a:rPr lang="en-AU" dirty="0"/>
              <a:t>Prioritise the hazards and decide what controls to use</a:t>
            </a:r>
          </a:p>
          <a:p>
            <a:pPr marL="0" indent="0">
              <a:buNone/>
            </a:pPr>
            <a:r>
              <a:rPr lang="en-AU" dirty="0"/>
              <a:t>Evaluation</a:t>
            </a:r>
          </a:p>
          <a:p>
            <a:r>
              <a:rPr lang="en-AU" dirty="0"/>
              <a:t>Have we achieved what we planned?</a:t>
            </a:r>
          </a:p>
          <a:p>
            <a:r>
              <a:rPr lang="en-AU" dirty="0"/>
              <a:t>Is it still workable?</a:t>
            </a:r>
          </a:p>
          <a:p>
            <a:r>
              <a:rPr lang="en-AU" dirty="0"/>
              <a:t>Have we created any new hazards?</a:t>
            </a:r>
          </a:p>
          <a:p>
            <a:r>
              <a:rPr lang="en-AU" dirty="0"/>
              <a:t>All control measures should include a review date to ensure continual improvement</a:t>
            </a:r>
          </a:p>
          <a:p>
            <a:endParaRPr lang="en-AU" dirty="0"/>
          </a:p>
        </p:txBody>
      </p:sp>
      <p:sp>
        <p:nvSpPr>
          <p:cNvPr id="3" name="Text Placeholder 2"/>
          <p:cNvSpPr>
            <a:spLocks noGrp="1"/>
          </p:cNvSpPr>
          <p:nvPr>
            <p:ph type="body" idx="1"/>
          </p:nvPr>
        </p:nvSpPr>
        <p:spPr/>
        <p:txBody>
          <a:bodyPr/>
          <a:lstStyle/>
          <a:p>
            <a:r>
              <a:rPr lang="en-AU" dirty="0"/>
              <a:t>Controls</a:t>
            </a:r>
          </a:p>
        </p:txBody>
      </p:sp>
    </p:spTree>
    <p:extLst>
      <p:ext uri="{BB962C8B-B14F-4D97-AF65-F5344CB8AC3E}">
        <p14:creationId xmlns:p14="http://schemas.microsoft.com/office/powerpoint/2010/main" val="2345051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smtClean="0"/>
              <a:t>Meetings</a:t>
            </a:r>
          </a:p>
          <a:p>
            <a:r>
              <a:rPr lang="en-AU" dirty="0" smtClean="0"/>
              <a:t>Training</a:t>
            </a:r>
          </a:p>
          <a:p>
            <a:r>
              <a:rPr lang="en-AU" dirty="0" smtClean="0"/>
              <a:t>Notice boards</a:t>
            </a:r>
          </a:p>
          <a:p>
            <a:r>
              <a:rPr lang="en-AU" dirty="0" smtClean="0"/>
              <a:t>Newsletters</a:t>
            </a:r>
          </a:p>
          <a:p>
            <a:r>
              <a:rPr lang="en-AU" dirty="0" smtClean="0"/>
              <a:t>Email</a:t>
            </a:r>
          </a:p>
          <a:p>
            <a:r>
              <a:rPr lang="en-AU" dirty="0" smtClean="0"/>
              <a:t>Intranet</a:t>
            </a:r>
            <a:endParaRPr lang="en-AU" dirty="0"/>
          </a:p>
        </p:txBody>
      </p:sp>
      <p:sp>
        <p:nvSpPr>
          <p:cNvPr id="3" name="Text Placeholder 2"/>
          <p:cNvSpPr>
            <a:spLocks noGrp="1"/>
          </p:cNvSpPr>
          <p:nvPr>
            <p:ph type="body" idx="1"/>
          </p:nvPr>
        </p:nvSpPr>
        <p:spPr/>
        <p:txBody>
          <a:bodyPr/>
          <a:lstStyle/>
          <a:p>
            <a:r>
              <a:rPr lang="en-AU" dirty="0" smtClean="0"/>
              <a:t>Communicating WHS</a:t>
            </a:r>
            <a:endParaRPr lang="en-AU" dirty="0"/>
          </a:p>
        </p:txBody>
      </p:sp>
    </p:spTree>
    <p:extLst>
      <p:ext uri="{BB962C8B-B14F-4D97-AF65-F5344CB8AC3E}">
        <p14:creationId xmlns:p14="http://schemas.microsoft.com/office/powerpoint/2010/main" val="4137909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05654"/>
            <a:ext cx="5003696" cy="500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82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en-AU" dirty="0"/>
              <a:t>These include:</a:t>
            </a:r>
          </a:p>
          <a:p>
            <a:r>
              <a:rPr lang="en-AU" dirty="0"/>
              <a:t>Depending on the company, sick and compensation leave, </a:t>
            </a:r>
            <a:r>
              <a:rPr lang="en-AU" dirty="0" err="1"/>
              <a:t>etc</a:t>
            </a:r>
            <a:r>
              <a:rPr lang="en-AU" dirty="0"/>
              <a:t>, the worker may experience a loss of income</a:t>
            </a:r>
          </a:p>
          <a:p>
            <a:r>
              <a:rPr lang="en-AU" dirty="0"/>
              <a:t>If the injury or illness is serious enough, there is a real possibility that the worker may not return to work</a:t>
            </a:r>
          </a:p>
          <a:p>
            <a:r>
              <a:rPr lang="en-AU" dirty="0"/>
              <a:t>Doctor and hospital or medical bills are sure to be of major concern to the worker</a:t>
            </a:r>
          </a:p>
        </p:txBody>
      </p:sp>
      <p:sp>
        <p:nvSpPr>
          <p:cNvPr id="3" name="Text Placeholder 2"/>
          <p:cNvSpPr>
            <a:spLocks noGrp="1"/>
          </p:cNvSpPr>
          <p:nvPr>
            <p:ph type="body" idx="1"/>
          </p:nvPr>
        </p:nvSpPr>
        <p:spPr/>
        <p:txBody>
          <a:bodyPr/>
          <a:lstStyle/>
          <a:p>
            <a:r>
              <a:rPr lang="en-AU" dirty="0"/>
              <a:t>Direct Costs</a:t>
            </a:r>
          </a:p>
        </p:txBody>
      </p:sp>
    </p:spTree>
    <p:extLst>
      <p:ext uri="{BB962C8B-B14F-4D97-AF65-F5344CB8AC3E}">
        <p14:creationId xmlns:p14="http://schemas.microsoft.com/office/powerpoint/2010/main" val="1378579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340620" y="2059536"/>
            <a:ext cx="7223942" cy="4066627"/>
          </a:xfrm>
        </p:spPr>
        <p:txBody>
          <a:bodyPr/>
          <a:lstStyle/>
          <a:p>
            <a:pPr marL="0" indent="0">
              <a:buNone/>
            </a:pPr>
            <a:r>
              <a:rPr lang="en-AU" dirty="0"/>
              <a:t>These include:</a:t>
            </a:r>
          </a:p>
          <a:p>
            <a:r>
              <a:rPr lang="en-AU" dirty="0"/>
              <a:t>Suffering that is endured by the worker's family</a:t>
            </a:r>
          </a:p>
          <a:p>
            <a:r>
              <a:rPr lang="en-AU" dirty="0"/>
              <a:t>The employer pays for missed work days. Work is not performed yet the employer still has to pay salaries and wages</a:t>
            </a:r>
          </a:p>
          <a:p>
            <a:r>
              <a:rPr lang="en-AU" dirty="0"/>
              <a:t>Compensation payments and medical expenses</a:t>
            </a:r>
          </a:p>
          <a:p>
            <a:r>
              <a:rPr lang="en-AU" dirty="0"/>
              <a:t>Lower morale or negative attitudes by other workers</a:t>
            </a:r>
          </a:p>
          <a:p>
            <a:r>
              <a:rPr lang="en-AU" dirty="0"/>
              <a:t>Loss in productivity</a:t>
            </a:r>
          </a:p>
          <a:p>
            <a:r>
              <a:rPr lang="en-AU" dirty="0"/>
              <a:t>Repair to damaged machinery or replacement costs</a:t>
            </a:r>
          </a:p>
          <a:p>
            <a:r>
              <a:rPr lang="en-AU" dirty="0"/>
              <a:t>Retraining or replacing </a:t>
            </a:r>
            <a:r>
              <a:rPr lang="en-AU" dirty="0" smtClean="0"/>
              <a:t>workers</a:t>
            </a:r>
            <a:endParaRPr lang="en-AU" dirty="0"/>
          </a:p>
        </p:txBody>
      </p:sp>
      <p:sp>
        <p:nvSpPr>
          <p:cNvPr id="3" name="Text Placeholder 2"/>
          <p:cNvSpPr>
            <a:spLocks noGrp="1"/>
          </p:cNvSpPr>
          <p:nvPr>
            <p:ph type="body" idx="1"/>
          </p:nvPr>
        </p:nvSpPr>
        <p:spPr/>
        <p:txBody>
          <a:bodyPr/>
          <a:lstStyle/>
          <a:p>
            <a:r>
              <a:rPr lang="en-AU" dirty="0"/>
              <a:t>Indirect Costs</a:t>
            </a:r>
          </a:p>
        </p:txBody>
      </p:sp>
    </p:spTree>
    <p:extLst>
      <p:ext uri="{BB962C8B-B14F-4D97-AF65-F5344CB8AC3E}">
        <p14:creationId xmlns:p14="http://schemas.microsoft.com/office/powerpoint/2010/main" val="201969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a:t>Welfare of the employee and their family -maintain it and enhance it</a:t>
            </a:r>
          </a:p>
          <a:p>
            <a:r>
              <a:rPr lang="en-AU" dirty="0"/>
              <a:t>Community expectations – show responsibility</a:t>
            </a:r>
          </a:p>
          <a:p>
            <a:r>
              <a:rPr lang="en-AU" dirty="0"/>
              <a:t>Community costs - reduce them</a:t>
            </a:r>
          </a:p>
          <a:p>
            <a:r>
              <a:rPr lang="en-AU" dirty="0"/>
              <a:t>Business costs - contain them</a:t>
            </a:r>
          </a:p>
          <a:p>
            <a:r>
              <a:rPr lang="en-AU" dirty="0"/>
              <a:t>Legal requirements - comply with them</a:t>
            </a:r>
          </a:p>
          <a:p>
            <a:endParaRPr lang="en-AU" dirty="0"/>
          </a:p>
        </p:txBody>
      </p:sp>
      <p:sp>
        <p:nvSpPr>
          <p:cNvPr id="3" name="Text Placeholder 2"/>
          <p:cNvSpPr>
            <a:spLocks noGrp="1"/>
          </p:cNvSpPr>
          <p:nvPr>
            <p:ph type="body" idx="1"/>
          </p:nvPr>
        </p:nvSpPr>
        <p:spPr/>
        <p:txBody>
          <a:bodyPr/>
          <a:lstStyle/>
          <a:p>
            <a:r>
              <a:rPr lang="en-AU" dirty="0"/>
              <a:t>Why Bother?</a:t>
            </a:r>
          </a:p>
        </p:txBody>
      </p:sp>
    </p:spTree>
    <p:extLst>
      <p:ext uri="{BB962C8B-B14F-4D97-AF65-F5344CB8AC3E}">
        <p14:creationId xmlns:p14="http://schemas.microsoft.com/office/powerpoint/2010/main" val="1726550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a:hlinkClick r:id="rId2"/>
              </a:rPr>
              <a:t>Where to find information</a:t>
            </a:r>
            <a:endParaRPr lang="en-AU" dirty="0"/>
          </a:p>
          <a:p>
            <a:r>
              <a:rPr lang="en-AU" dirty="0"/>
              <a:t>Sources can be internal or external</a:t>
            </a:r>
          </a:p>
          <a:p>
            <a:r>
              <a:rPr lang="en-AU" dirty="0"/>
              <a:t>Who does what under the legislation</a:t>
            </a:r>
          </a:p>
          <a:p>
            <a:r>
              <a:rPr lang="en-AU" dirty="0"/>
              <a:t>Person Conducting a Business or Undertaking (PCBU)</a:t>
            </a:r>
          </a:p>
          <a:p>
            <a:r>
              <a:rPr lang="en-AU" dirty="0"/>
              <a:t>Officer</a:t>
            </a:r>
          </a:p>
          <a:p>
            <a:r>
              <a:rPr lang="en-AU" dirty="0"/>
              <a:t>Worker</a:t>
            </a:r>
          </a:p>
          <a:p>
            <a:r>
              <a:rPr lang="en-AU" dirty="0" smtClean="0"/>
              <a:t>Other Persons</a:t>
            </a:r>
            <a:endParaRPr lang="en-AU" dirty="0"/>
          </a:p>
          <a:p>
            <a:endParaRPr lang="en-AU" dirty="0"/>
          </a:p>
        </p:txBody>
      </p:sp>
      <p:sp>
        <p:nvSpPr>
          <p:cNvPr id="3" name="Text Placeholder 2"/>
          <p:cNvSpPr>
            <a:spLocks noGrp="1"/>
          </p:cNvSpPr>
          <p:nvPr>
            <p:ph type="body" idx="1"/>
          </p:nvPr>
        </p:nvSpPr>
        <p:spPr/>
        <p:txBody>
          <a:bodyPr/>
          <a:lstStyle/>
          <a:p>
            <a:r>
              <a:rPr lang="en-AU" dirty="0"/>
              <a:t>Legislation</a:t>
            </a:r>
          </a:p>
        </p:txBody>
      </p:sp>
    </p:spTree>
    <p:extLst>
      <p:ext uri="{BB962C8B-B14F-4D97-AF65-F5344CB8AC3E}">
        <p14:creationId xmlns:p14="http://schemas.microsoft.com/office/powerpoint/2010/main" val="222440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2037" y="1353149"/>
            <a:ext cx="7223942" cy="858643"/>
          </a:xfrm>
        </p:spPr>
        <p:txBody>
          <a:bodyPr/>
          <a:lstStyle/>
          <a:p>
            <a:r>
              <a:rPr lang="en-AU" dirty="0"/>
              <a:t>WHS Framework</a:t>
            </a:r>
          </a:p>
        </p:txBody>
      </p:sp>
      <p:grpSp>
        <p:nvGrpSpPr>
          <p:cNvPr id="4" name="Group 3"/>
          <p:cNvGrpSpPr/>
          <p:nvPr/>
        </p:nvGrpSpPr>
        <p:grpSpPr>
          <a:xfrm>
            <a:off x="323528" y="1256889"/>
            <a:ext cx="8570324" cy="5108986"/>
            <a:chOff x="323528" y="1256889"/>
            <a:chExt cx="8570324" cy="5108986"/>
          </a:xfrm>
        </p:grpSpPr>
        <p:sp>
          <p:nvSpPr>
            <p:cNvPr id="5" name="Isosceles Triangle 4"/>
            <p:cNvSpPr/>
            <p:nvPr/>
          </p:nvSpPr>
          <p:spPr>
            <a:xfrm>
              <a:off x="323528" y="1256889"/>
              <a:ext cx="8570324" cy="510898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a:solidFill>
                  <a:schemeClr val="bg1"/>
                </a:solidFill>
              </a:endParaRPr>
            </a:p>
          </p:txBody>
        </p:sp>
        <p:sp>
          <p:nvSpPr>
            <p:cNvPr id="6" name="TextBox 8"/>
            <p:cNvSpPr txBox="1"/>
            <p:nvPr/>
          </p:nvSpPr>
          <p:spPr>
            <a:xfrm>
              <a:off x="3815890" y="1842460"/>
              <a:ext cx="1636436" cy="1370516"/>
            </a:xfrm>
            <a:prstGeom prst="rect">
              <a:avLst/>
            </a:prstGeom>
            <a:noFill/>
          </p:spPr>
          <p:txBody>
            <a:bodyPr wrap="square" rtlCol="0">
              <a:noAutofit/>
            </a:bodyPr>
            <a:lstStyle/>
            <a:p>
              <a:pPr algn="ctr" fontAlgn="base">
                <a:spcAft>
                  <a:spcPts val="0"/>
                </a:spcAft>
              </a:pPr>
              <a:r>
                <a:rPr lang="en-AU" sz="1200" b="1" kern="1200" dirty="0">
                  <a:effectLst/>
                  <a:latin typeface="Arial" panose="020B0604020202020204" pitchFamily="34" charset="0"/>
                  <a:ea typeface="MS PGothic" panose="020B0600070205080204" pitchFamily="34" charset="-128"/>
                </a:rPr>
                <a:t>Act</a:t>
              </a:r>
              <a:endParaRPr lang="en-AU" sz="1200" dirty="0">
                <a:effectLst/>
                <a:latin typeface="Times New Roman" panose="02020603050405020304" pitchFamily="18" charset="0"/>
                <a:ea typeface="Times New Roman" panose="02020603050405020304" pitchFamily="18" charset="0"/>
              </a:endParaRPr>
            </a:p>
            <a:p>
              <a:pPr algn="ctr" fontAlgn="base">
                <a:spcAft>
                  <a:spcPts val="0"/>
                </a:spcAft>
              </a:pPr>
              <a:r>
                <a:rPr lang="en-US" sz="1200" dirty="0">
                  <a:effectLst/>
                  <a:latin typeface="Arial" panose="020B0604020202020204" pitchFamily="34" charset="0"/>
                  <a:ea typeface="Times New Roman" panose="02020603050405020304" pitchFamily="18" charset="0"/>
                </a:rPr>
                <a:t>The </a:t>
              </a:r>
              <a:r>
                <a:rPr lang="en-US" sz="1200" dirty="0">
                  <a:latin typeface="Arial" panose="020B0604020202020204" pitchFamily="34" charset="0"/>
                  <a:ea typeface="Times New Roman" panose="02020603050405020304" pitchFamily="18" charset="0"/>
                </a:rPr>
                <a:t>WHS </a:t>
              </a:r>
              <a:r>
                <a:rPr lang="en-US" sz="1200" dirty="0" smtClean="0">
                  <a:latin typeface="Arial" panose="020B0604020202020204" pitchFamily="34" charset="0"/>
                  <a:ea typeface="Times New Roman" panose="02020603050405020304" pitchFamily="18" charset="0"/>
                </a:rPr>
                <a:t>(NUL) Act </a:t>
              </a:r>
              <a:r>
                <a:rPr lang="en-US" sz="1200" dirty="0">
                  <a:effectLst/>
                  <a:latin typeface="Arial" panose="020B0604020202020204" pitchFamily="34" charset="0"/>
                  <a:ea typeface="Times New Roman" panose="02020603050405020304" pitchFamily="18" charset="0"/>
                </a:rPr>
                <a:t>2011 describes how to provide health and safety in </a:t>
              </a:r>
              <a:r>
                <a:rPr lang="en-US" sz="1200" dirty="0" smtClean="0">
                  <a:effectLst/>
                  <a:latin typeface="Arial" panose="020B0604020202020204" pitchFamily="34" charset="0"/>
                  <a:ea typeface="Times New Roman" panose="02020603050405020304" pitchFamily="18" charset="0"/>
                </a:rPr>
                <a:t>NT workplaces</a:t>
              </a:r>
              <a:r>
                <a:rPr lang="en-US" sz="1200" dirty="0">
                  <a:effectLst/>
                  <a:latin typeface="Arial" panose="020B0604020202020204" pitchFamily="34" charset="0"/>
                  <a:ea typeface="Times New Roman" panose="02020603050405020304" pitchFamily="18" charset="0"/>
                </a:rPr>
                <a:t>.  Everything in the Act must be followed</a:t>
              </a:r>
              <a:endParaRPr lang="en-AU" sz="1200" dirty="0">
                <a:effectLst/>
                <a:latin typeface="Times New Roman" panose="02020603050405020304" pitchFamily="18" charset="0"/>
                <a:ea typeface="Times New Roman" panose="02020603050405020304" pitchFamily="18" charset="0"/>
              </a:endParaRPr>
            </a:p>
          </p:txBody>
        </p:sp>
        <p:sp>
          <p:nvSpPr>
            <p:cNvPr id="7" name="TextBox 17"/>
            <p:cNvSpPr txBox="1"/>
            <p:nvPr/>
          </p:nvSpPr>
          <p:spPr>
            <a:xfrm>
              <a:off x="2483768" y="3356992"/>
              <a:ext cx="4176464" cy="927884"/>
            </a:xfrm>
            <a:prstGeom prst="rect">
              <a:avLst/>
            </a:prstGeom>
            <a:noFill/>
          </p:spPr>
          <p:txBody>
            <a:bodyPr wrap="square" rtlCol="0">
              <a:noAutofit/>
            </a:bodyPr>
            <a:lstStyle/>
            <a:p>
              <a:pPr algn="ctr" fontAlgn="base">
                <a:spcAft>
                  <a:spcPts val="0"/>
                </a:spcAft>
              </a:pPr>
              <a:r>
                <a:rPr lang="en-AU" sz="1200" b="1" kern="1200" dirty="0">
                  <a:effectLst/>
                  <a:latin typeface="Arial" panose="020B0604020202020204" pitchFamily="34" charset="0"/>
                  <a:ea typeface="MS PGothic" panose="020B0600070205080204" pitchFamily="34" charset="-128"/>
                </a:rPr>
                <a:t>Regulations</a:t>
              </a:r>
              <a:endParaRPr lang="en-AU" sz="1200" dirty="0">
                <a:effectLst/>
                <a:latin typeface="Times New Roman" panose="02020603050405020304" pitchFamily="18" charset="0"/>
                <a:ea typeface="Times New Roman" panose="02020603050405020304" pitchFamily="18" charset="0"/>
              </a:endParaRPr>
            </a:p>
            <a:p>
              <a:pPr algn="ctr" fontAlgn="base">
                <a:spcAft>
                  <a:spcPts val="0"/>
                </a:spcAft>
              </a:pPr>
              <a:r>
                <a:rPr lang="en-AU" sz="1200" kern="1200" dirty="0">
                  <a:effectLst/>
                  <a:latin typeface="Arial" panose="020B0604020202020204" pitchFamily="34" charset="0"/>
                  <a:ea typeface="MS PGothic" panose="020B0600070205080204" pitchFamily="34" charset="-128"/>
                </a:rPr>
                <a:t>The </a:t>
              </a:r>
              <a:r>
                <a:rPr lang="en-AU" sz="1200" kern="1200" dirty="0" smtClean="0">
                  <a:effectLst/>
                  <a:latin typeface="Arial" panose="020B0604020202020204" pitchFamily="34" charset="0"/>
                  <a:ea typeface="MS PGothic" panose="020B0600070205080204" pitchFamily="34" charset="-128"/>
                </a:rPr>
                <a:t>WHS (NUL) </a:t>
              </a:r>
              <a:r>
                <a:rPr lang="en-AU" sz="1200" kern="1200" dirty="0">
                  <a:effectLst/>
                  <a:latin typeface="Arial" panose="020B0604020202020204" pitchFamily="34" charset="0"/>
                  <a:ea typeface="MS PGothic" panose="020B0600070205080204" pitchFamily="34" charset="-128"/>
                </a:rPr>
                <a:t>Regulations 2011 are made under the Act and set out the general principles and practical steps that should be followed in order to prevent injury and illness at work. Everything in the Regulations is law and must be followed</a:t>
              </a:r>
              <a:endParaRPr lang="en-AU" sz="1200" dirty="0">
                <a:effectLst/>
                <a:latin typeface="Times New Roman" panose="02020603050405020304" pitchFamily="18" charset="0"/>
                <a:ea typeface="Times New Roman" panose="02020603050405020304" pitchFamily="18" charset="0"/>
              </a:endParaRPr>
            </a:p>
          </p:txBody>
        </p:sp>
        <p:sp>
          <p:nvSpPr>
            <p:cNvPr id="8" name="TextBox 18"/>
            <p:cNvSpPr txBox="1"/>
            <p:nvPr/>
          </p:nvSpPr>
          <p:spPr>
            <a:xfrm>
              <a:off x="1403648" y="4581128"/>
              <a:ext cx="6408712" cy="1079216"/>
            </a:xfrm>
            <a:prstGeom prst="rect">
              <a:avLst/>
            </a:prstGeom>
            <a:noFill/>
          </p:spPr>
          <p:txBody>
            <a:bodyPr wrap="square" rtlCol="0">
              <a:noAutofit/>
            </a:bodyPr>
            <a:lstStyle/>
            <a:p>
              <a:pPr algn="ctr" fontAlgn="base">
                <a:spcAft>
                  <a:spcPts val="0"/>
                </a:spcAft>
              </a:pPr>
              <a:r>
                <a:rPr lang="en-AU" sz="1200" b="1" kern="1200" dirty="0">
                  <a:effectLst/>
                  <a:latin typeface="Arial" panose="020B0604020202020204" pitchFamily="34" charset="0"/>
                  <a:ea typeface="MS PGothic" panose="020B0600070205080204" pitchFamily="34" charset="-128"/>
                </a:rPr>
                <a:t>Approved Codes of Practice</a:t>
              </a:r>
              <a:endParaRPr lang="en-AU" sz="1200" dirty="0">
                <a:effectLst/>
                <a:latin typeface="Times New Roman" panose="02020603050405020304" pitchFamily="18" charset="0"/>
                <a:ea typeface="Times New Roman" panose="02020603050405020304" pitchFamily="18" charset="0"/>
              </a:endParaRPr>
            </a:p>
            <a:p>
              <a:pPr algn="ctr" fontAlgn="base">
                <a:spcAft>
                  <a:spcPts val="0"/>
                </a:spcAft>
              </a:pPr>
              <a:r>
                <a:rPr lang="en-AU" sz="1200" kern="1200" dirty="0">
                  <a:effectLst/>
                  <a:latin typeface="Arial" panose="020B0604020202020204" pitchFamily="34" charset="0"/>
                  <a:ea typeface="MS PGothic" panose="020B0600070205080204" pitchFamily="34" charset="-128"/>
                </a:rPr>
                <a:t>These give you practical guidance on how to comply </a:t>
              </a:r>
              <a:r>
                <a:rPr lang="en-AU" sz="1200" kern="1200" dirty="0" smtClean="0">
                  <a:effectLst/>
                  <a:latin typeface="Arial" panose="020B0604020202020204" pitchFamily="34" charset="0"/>
                  <a:ea typeface="MS PGothic" panose="020B0600070205080204" pitchFamily="34" charset="-128"/>
                </a:rPr>
                <a:t>with </a:t>
              </a:r>
              <a:r>
                <a:rPr lang="en-AU" sz="1200" kern="1200" dirty="0">
                  <a:effectLst/>
                  <a:latin typeface="Arial" panose="020B0604020202020204" pitchFamily="34" charset="0"/>
                  <a:ea typeface="MS PGothic" panose="020B0600070205080204" pitchFamily="34" charset="-128"/>
                </a:rPr>
                <a:t>legal requirements of specific Regulations and should </a:t>
              </a:r>
              <a:r>
                <a:rPr lang="en-AU" sz="1200" kern="1200" dirty="0" smtClean="0">
                  <a:effectLst/>
                  <a:latin typeface="Arial" panose="020B0604020202020204" pitchFamily="34" charset="0"/>
                  <a:ea typeface="MS PGothic" panose="020B0600070205080204" pitchFamily="34" charset="-128"/>
                </a:rPr>
                <a:t>be </a:t>
              </a:r>
              <a:r>
                <a:rPr lang="en-AU" sz="1200" kern="1200" dirty="0">
                  <a:effectLst/>
                  <a:latin typeface="Arial" panose="020B0604020202020204" pitchFamily="34" charset="0"/>
                  <a:ea typeface="MS PGothic" panose="020B0600070205080204" pitchFamily="34" charset="-128"/>
                </a:rPr>
                <a:t>used in addition to the Act and Regulations. You are obliged to follow gazetted Approved Codes of Practice unless you can apply another solution that is as good or better</a:t>
              </a:r>
              <a:endParaRPr lang="en-AU" sz="1200" dirty="0">
                <a:effectLst/>
                <a:latin typeface="Times New Roman" panose="02020603050405020304" pitchFamily="18" charset="0"/>
                <a:ea typeface="Times New Roman" panose="02020603050405020304" pitchFamily="18" charset="0"/>
              </a:endParaRPr>
            </a:p>
          </p:txBody>
        </p:sp>
        <p:sp>
          <p:nvSpPr>
            <p:cNvPr id="9" name="TextBox 20"/>
            <p:cNvSpPr txBox="1"/>
            <p:nvPr/>
          </p:nvSpPr>
          <p:spPr>
            <a:xfrm>
              <a:off x="539552" y="5661248"/>
              <a:ext cx="8147248" cy="646331"/>
            </a:xfrm>
            <a:prstGeom prst="rect">
              <a:avLst/>
            </a:prstGeom>
            <a:noFill/>
          </p:spPr>
          <p:txBody>
            <a:bodyPr wrap="square" rtlCol="0">
              <a:spAutoFit/>
            </a:bodyPr>
            <a:lstStyle/>
            <a:p>
              <a:pPr algn="ctr" fontAlgn="base">
                <a:spcAft>
                  <a:spcPts val="0"/>
                </a:spcAft>
              </a:pPr>
              <a:r>
                <a:rPr lang="en-AU" sz="1200" b="1" kern="1200" dirty="0">
                  <a:effectLst/>
                  <a:latin typeface="Arial" panose="020B0604020202020204" pitchFamily="34" charset="0"/>
                  <a:ea typeface="MS PGothic" panose="020B0600070205080204" pitchFamily="34" charset="-128"/>
                </a:rPr>
                <a:t>Guidelines, Australian/Industry Standards</a:t>
              </a:r>
              <a:endParaRPr lang="en-AU" sz="1200" dirty="0">
                <a:effectLst/>
                <a:latin typeface="Times New Roman" panose="02020603050405020304" pitchFamily="18" charset="0"/>
                <a:ea typeface="Times New Roman" panose="02020603050405020304" pitchFamily="18" charset="0"/>
              </a:endParaRPr>
            </a:p>
            <a:p>
              <a:pPr algn="ctr" fontAlgn="base">
                <a:spcAft>
                  <a:spcPts val="0"/>
                </a:spcAft>
              </a:pPr>
              <a:r>
                <a:rPr lang="en-AU" sz="1200" kern="1200" dirty="0">
                  <a:effectLst/>
                  <a:latin typeface="Arial" panose="020B0604020202020204" pitchFamily="34" charset="0"/>
                  <a:ea typeface="MS PGothic" panose="020B0600070205080204" pitchFamily="34" charset="-128"/>
                </a:rPr>
                <a:t>Guidelines, standards and other information products provide general information about aspects of the Act, Regulations or specific hazards</a:t>
              </a:r>
              <a:endParaRPr lang="en-AU" sz="1200" dirty="0">
                <a:effectLst/>
                <a:latin typeface="Times New Roman" panose="02020603050405020304" pitchFamily="18" charset="0"/>
                <a:ea typeface="Times New Roman" panose="02020603050405020304" pitchFamily="18" charset="0"/>
              </a:endParaRPr>
            </a:p>
          </p:txBody>
        </p:sp>
        <p:cxnSp>
          <p:nvCxnSpPr>
            <p:cNvPr id="10" name="Straight Connector 9"/>
            <p:cNvCxnSpPr/>
            <p:nvPr/>
          </p:nvCxnSpPr>
          <p:spPr>
            <a:xfrm>
              <a:off x="2843808" y="3356992"/>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35696" y="4581128"/>
              <a:ext cx="55446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99592" y="5660344"/>
              <a:ext cx="74168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1842460"/>
              <a:ext cx="3570721" cy="369332"/>
            </a:xfrm>
            <a:prstGeom prst="rect">
              <a:avLst/>
            </a:prstGeom>
            <a:noFill/>
          </p:spPr>
          <p:txBody>
            <a:bodyPr wrap="none" rtlCol="0">
              <a:spAutoFit/>
            </a:bodyPr>
            <a:lstStyle/>
            <a:p>
              <a:r>
                <a:rPr lang="en-AU" dirty="0"/>
                <a:t>NUL </a:t>
              </a:r>
              <a:r>
                <a:rPr lang="en-AU" dirty="0" smtClean="0"/>
                <a:t>(</a:t>
              </a:r>
              <a:r>
                <a:rPr lang="en-AU" dirty="0"/>
                <a:t>National Uniform Legislation) </a:t>
              </a:r>
            </a:p>
          </p:txBody>
        </p:sp>
      </p:grpSp>
    </p:spTree>
    <p:extLst>
      <p:ext uri="{BB962C8B-B14F-4D97-AF65-F5344CB8AC3E}">
        <p14:creationId xmlns:p14="http://schemas.microsoft.com/office/powerpoint/2010/main" val="206046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a:t>At times, individuals and parties need advice about what they are legally required to do</a:t>
            </a:r>
          </a:p>
          <a:p>
            <a:r>
              <a:rPr lang="en-AU" dirty="0"/>
              <a:t>They will also need to know about the function and powers of the regulator</a:t>
            </a:r>
          </a:p>
          <a:p>
            <a:endParaRPr lang="en-AU" dirty="0"/>
          </a:p>
          <a:p>
            <a:r>
              <a:rPr lang="en-AU" dirty="0">
                <a:hlinkClick r:id="rId2"/>
              </a:rPr>
              <a:t>The regulator in the Northern Territory is NT </a:t>
            </a:r>
            <a:r>
              <a:rPr lang="en-AU" dirty="0" err="1">
                <a:hlinkClick r:id="rId2"/>
              </a:rPr>
              <a:t>WorkSafe</a:t>
            </a:r>
            <a:endParaRPr lang="en-AU" dirty="0"/>
          </a:p>
          <a:p>
            <a:pPr marL="0" indent="0">
              <a:buNone/>
            </a:pPr>
            <a:endParaRPr lang="en-AU" dirty="0"/>
          </a:p>
        </p:txBody>
      </p:sp>
      <p:sp>
        <p:nvSpPr>
          <p:cNvPr id="3" name="Text Placeholder 2"/>
          <p:cNvSpPr>
            <a:spLocks noGrp="1"/>
          </p:cNvSpPr>
          <p:nvPr>
            <p:ph type="body" idx="1"/>
          </p:nvPr>
        </p:nvSpPr>
        <p:spPr/>
        <p:txBody>
          <a:bodyPr/>
          <a:lstStyle/>
          <a:p>
            <a:r>
              <a:rPr lang="en-AU" dirty="0"/>
              <a:t>Providing WHS Advice</a:t>
            </a:r>
          </a:p>
        </p:txBody>
      </p:sp>
    </p:spTree>
    <p:extLst>
      <p:ext uri="{BB962C8B-B14F-4D97-AF65-F5344CB8AC3E}">
        <p14:creationId xmlns:p14="http://schemas.microsoft.com/office/powerpoint/2010/main" val="2766302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AU" dirty="0" smtClean="0"/>
              <a:t>Charles Darwin University is a PCBU</a:t>
            </a:r>
          </a:p>
          <a:p>
            <a:r>
              <a:rPr lang="en-AU" dirty="0" smtClean="0"/>
              <a:t>Who are the Officers?</a:t>
            </a:r>
          </a:p>
          <a:p>
            <a:pPr lvl="1"/>
            <a:r>
              <a:rPr lang="en-AU" dirty="0" smtClean="0"/>
              <a:t>Vice Chancellor</a:t>
            </a:r>
          </a:p>
          <a:p>
            <a:pPr lvl="1"/>
            <a:r>
              <a:rPr lang="en-AU" dirty="0" smtClean="0"/>
              <a:t>Members of the university council</a:t>
            </a:r>
            <a:endParaRPr lang="en-AU" dirty="0"/>
          </a:p>
        </p:txBody>
      </p:sp>
      <p:sp>
        <p:nvSpPr>
          <p:cNvPr id="3" name="Text Placeholder 2"/>
          <p:cNvSpPr>
            <a:spLocks noGrp="1"/>
          </p:cNvSpPr>
          <p:nvPr>
            <p:ph type="body" idx="1"/>
          </p:nvPr>
        </p:nvSpPr>
        <p:spPr/>
        <p:txBody>
          <a:bodyPr/>
          <a:lstStyle/>
          <a:p>
            <a:r>
              <a:rPr lang="en-AU" dirty="0" smtClean="0"/>
              <a:t>CDU</a:t>
            </a:r>
            <a:endParaRPr lang="en-AU" dirty="0"/>
          </a:p>
        </p:txBody>
      </p:sp>
    </p:spTree>
    <p:extLst>
      <p:ext uri="{BB962C8B-B14F-4D97-AF65-F5344CB8AC3E}">
        <p14:creationId xmlns:p14="http://schemas.microsoft.com/office/powerpoint/2010/main" val="19873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893</Words>
  <Application>Microsoft Office PowerPoint</Application>
  <PresentationFormat>On-screen Show (4:3)</PresentationFormat>
  <Paragraphs>126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BSBWHS304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Pointsize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Mandy Kirkland</dc:creator>
  <cp:lastModifiedBy>CDU</cp:lastModifiedBy>
  <cp:revision>32</cp:revision>
  <dcterms:created xsi:type="dcterms:W3CDTF">2010-07-19T01:43:43Z</dcterms:created>
  <dcterms:modified xsi:type="dcterms:W3CDTF">2017-04-02T23:02:50Z</dcterms:modified>
</cp:coreProperties>
</file>