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311" r:id="rId6"/>
    <p:sldId id="277" r:id="rId7"/>
    <p:sldId id="275" r:id="rId8"/>
    <p:sldId id="299" r:id="rId9"/>
    <p:sldId id="312" r:id="rId10"/>
    <p:sldId id="316" r:id="rId11"/>
    <p:sldId id="318" r:id="rId12"/>
    <p:sldId id="319" r:id="rId13"/>
    <p:sldId id="313" r:id="rId14"/>
    <p:sldId id="320" r:id="rId15"/>
    <p:sldId id="317" r:id="rId16"/>
    <p:sldId id="302" r:id="rId17"/>
    <p:sldId id="293" r:id="rId18"/>
    <p:sldId id="284" r:id="rId19"/>
    <p:sldId id="303" r:id="rId20"/>
    <p:sldId id="285" r:id="rId21"/>
    <p:sldId id="314" r:id="rId22"/>
    <p:sldId id="315" r:id="rId23"/>
    <p:sldId id="3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0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di Klesch" userId="135140c2-f8cc-461f-9690-d284b8180e9b" providerId="ADAL" clId="{92B8F1FE-4335-4212-A70C-A7487BD799E6}"/>
    <pc:docChg chg="custSel modSld">
      <pc:chgData name="Ferdi Klesch" userId="135140c2-f8cc-461f-9690-d284b8180e9b" providerId="ADAL" clId="{92B8F1FE-4335-4212-A70C-A7487BD799E6}" dt="2020-02-05T00:02:59.730" v="1" actId="27636"/>
      <pc:docMkLst>
        <pc:docMk/>
      </pc:docMkLst>
      <pc:sldChg chg="modSp">
        <pc:chgData name="Ferdi Klesch" userId="135140c2-f8cc-461f-9690-d284b8180e9b" providerId="ADAL" clId="{92B8F1FE-4335-4212-A70C-A7487BD799E6}" dt="2020-02-05T00:02:59.730" v="1" actId="27636"/>
        <pc:sldMkLst>
          <pc:docMk/>
          <pc:sldMk cId="3731350458" sldId="310"/>
        </pc:sldMkLst>
        <pc:spChg chg="mod">
          <ac:chgData name="Ferdi Klesch" userId="135140c2-f8cc-461f-9690-d284b8180e9b" providerId="ADAL" clId="{92B8F1FE-4335-4212-A70C-A7487BD799E6}" dt="2020-02-05T00:02:59.730" v="1" actId="27636"/>
          <ac:spMkLst>
            <pc:docMk/>
            <pc:sldMk cId="3731350458" sldId="31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E2066-766E-4E2A-BB5D-0404713E9784}" type="datetimeFigureOut">
              <a:rPr lang="en-AU" smtClean="0"/>
              <a:t>5/02/2020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10F9-C894-4514-BFD4-48F8E3D99C15}" type="slidenum">
              <a:rPr lang="en-AU" smtClean="0"/>
              <a:t>‹#›</a:t>
            </a:fld>
            <a:endParaRPr lang="en-AU"/>
          </a:p>
        </p:txBody>
      </p:sp>
    </p:spTree>
    <p:extLst>
      <p:ext uri="{BB962C8B-B14F-4D97-AF65-F5344CB8AC3E}">
        <p14:creationId xmlns:p14="http://schemas.microsoft.com/office/powerpoint/2010/main" val="101605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3C5DBC-5C82-44EF-9D63-DD7A170D0E96}" type="datetime1">
              <a:rPr lang="en-US" smtClean="0"/>
              <a:t>2/5/2020</a:t>
            </a:fld>
            <a:endParaRPr lang="en-US"/>
          </a:p>
        </p:txBody>
      </p:sp>
      <p:sp>
        <p:nvSpPr>
          <p:cNvPr id="5" name="Footer Placeholder 4"/>
          <p:cNvSpPr>
            <a:spLocks noGrp="1"/>
          </p:cNvSpPr>
          <p:nvPr>
            <p:ph type="ftr" sz="quarter" idx="11"/>
          </p:nvPr>
        </p:nvSpPr>
        <p:spPr/>
        <p:txBody>
          <a:bodyPr/>
          <a:lstStyle/>
          <a:p>
            <a:r>
              <a:rPr lang="en-US"/>
              <a:t>BSBSUS401-MK2016</a:t>
            </a:r>
            <a:endParaRPr lang="en-US" dirty="0"/>
          </a:p>
        </p:txBody>
      </p:sp>
      <p:sp>
        <p:nvSpPr>
          <p:cNvPr id="6" name="Slide Number Placeholder 5"/>
          <p:cNvSpPr>
            <a:spLocks noGrp="1"/>
          </p:cNvSpPr>
          <p:nvPr>
            <p:ph type="sldNum" sz="quarter" idx="12"/>
          </p:nvPr>
        </p:nvSpPr>
        <p:spPr/>
        <p:txBody>
          <a:bodyPr/>
          <a:lstStyle/>
          <a:p>
            <a:r>
              <a:rPr lang="en-US" dirty="0"/>
              <a:t>MK-2016</a:t>
            </a:r>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4B019E-4360-4653-8CFB-32A8D1D8CFA6}" type="datetime1">
              <a:rPr lang="en-US" smtClean="0"/>
              <a:t>2/5/2020</a:t>
            </a:fld>
            <a:endParaRPr lang="en-US"/>
          </a:p>
        </p:txBody>
      </p:sp>
      <p:sp>
        <p:nvSpPr>
          <p:cNvPr id="5" name="Footer Placeholder 4"/>
          <p:cNvSpPr>
            <a:spLocks noGrp="1"/>
          </p:cNvSpPr>
          <p:nvPr>
            <p:ph type="ftr" sz="quarter" idx="11"/>
          </p:nvPr>
        </p:nvSpPr>
        <p:spPr/>
        <p:txBody>
          <a:bodyPr/>
          <a:lstStyle/>
          <a:p>
            <a:r>
              <a:rPr lang="en-US"/>
              <a:t>BSBSUS401-MK2016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41A29-3AD4-4105-8A18-CCE271EAC576}" type="datetime1">
              <a:rPr lang="en-US" smtClean="0"/>
              <a:t>2/5/2020</a:t>
            </a:fld>
            <a:endParaRPr lang="en-US"/>
          </a:p>
        </p:txBody>
      </p:sp>
      <p:sp>
        <p:nvSpPr>
          <p:cNvPr id="5" name="Footer Placeholder 4"/>
          <p:cNvSpPr>
            <a:spLocks noGrp="1"/>
          </p:cNvSpPr>
          <p:nvPr>
            <p:ph type="ftr" sz="quarter" idx="11"/>
          </p:nvPr>
        </p:nvSpPr>
        <p:spPr/>
        <p:txBody>
          <a:bodyPr/>
          <a:lstStyle/>
          <a:p>
            <a:r>
              <a:rPr lang="en-US"/>
              <a:t>BSBSUS401-MK2016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AD531-A4A7-4A6A-8B40-9A26E6650DD8}" type="datetime1">
              <a:rPr lang="en-US" smtClean="0"/>
              <a:t>2/5/2020</a:t>
            </a:fld>
            <a:endParaRPr lang="en-US"/>
          </a:p>
        </p:txBody>
      </p:sp>
      <p:sp>
        <p:nvSpPr>
          <p:cNvPr id="5" name="Footer Placeholder 4"/>
          <p:cNvSpPr>
            <a:spLocks noGrp="1"/>
          </p:cNvSpPr>
          <p:nvPr>
            <p:ph type="ftr" sz="quarter" idx="11"/>
          </p:nvPr>
        </p:nvSpPr>
        <p:spPr/>
        <p:txBody>
          <a:bodyPr/>
          <a:lstStyle/>
          <a:p>
            <a:r>
              <a:rPr lang="en-US"/>
              <a:t>BSBSUS401-MK2016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FA5C-D259-48DE-AC6A-C65BEAC98220}" type="datetime1">
              <a:rPr lang="en-US" smtClean="0"/>
              <a:t>2/5/2020</a:t>
            </a:fld>
            <a:endParaRPr lang="en-US"/>
          </a:p>
        </p:txBody>
      </p:sp>
      <p:sp>
        <p:nvSpPr>
          <p:cNvPr id="5" name="Footer Placeholder 4"/>
          <p:cNvSpPr>
            <a:spLocks noGrp="1"/>
          </p:cNvSpPr>
          <p:nvPr>
            <p:ph type="ftr" sz="quarter" idx="11"/>
          </p:nvPr>
        </p:nvSpPr>
        <p:spPr/>
        <p:txBody>
          <a:bodyPr/>
          <a:lstStyle/>
          <a:p>
            <a:r>
              <a:rPr lang="en-US"/>
              <a:t>BSBSUS401-MK2016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F2A21-CF9A-4741-9216-6A56B4BB286F}" type="datetime1">
              <a:rPr lang="en-US" smtClean="0"/>
              <a:t>2/5/2020</a:t>
            </a:fld>
            <a:endParaRPr lang="en-US"/>
          </a:p>
        </p:txBody>
      </p:sp>
      <p:sp>
        <p:nvSpPr>
          <p:cNvPr id="6" name="Footer Placeholder 5"/>
          <p:cNvSpPr>
            <a:spLocks noGrp="1"/>
          </p:cNvSpPr>
          <p:nvPr>
            <p:ph type="ftr" sz="quarter" idx="11"/>
          </p:nvPr>
        </p:nvSpPr>
        <p:spPr/>
        <p:txBody>
          <a:bodyPr/>
          <a:lstStyle/>
          <a:p>
            <a:r>
              <a:rPr lang="en-US"/>
              <a:t>BSBSUS401-MK2016</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472994-7330-4B56-A508-8EED26A1EDA4}" type="datetime1">
              <a:rPr lang="en-US" smtClean="0"/>
              <a:t>2/5/2020</a:t>
            </a:fld>
            <a:endParaRPr lang="en-US"/>
          </a:p>
        </p:txBody>
      </p:sp>
      <p:sp>
        <p:nvSpPr>
          <p:cNvPr id="8" name="Footer Placeholder 7"/>
          <p:cNvSpPr>
            <a:spLocks noGrp="1"/>
          </p:cNvSpPr>
          <p:nvPr>
            <p:ph type="ftr" sz="quarter" idx="11"/>
          </p:nvPr>
        </p:nvSpPr>
        <p:spPr/>
        <p:txBody>
          <a:bodyPr/>
          <a:lstStyle/>
          <a:p>
            <a:r>
              <a:rPr lang="en-US"/>
              <a:t>BSBSUS401-MK2016</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00DAF-AB2A-4171-BD9D-1A8785B89040}" type="datetime1">
              <a:rPr lang="en-US" smtClean="0"/>
              <a:t>2/5/2020</a:t>
            </a:fld>
            <a:endParaRPr lang="en-US"/>
          </a:p>
        </p:txBody>
      </p:sp>
      <p:sp>
        <p:nvSpPr>
          <p:cNvPr id="4" name="Footer Placeholder 3"/>
          <p:cNvSpPr>
            <a:spLocks noGrp="1"/>
          </p:cNvSpPr>
          <p:nvPr>
            <p:ph type="ftr" sz="quarter" idx="11"/>
          </p:nvPr>
        </p:nvSpPr>
        <p:spPr/>
        <p:txBody>
          <a:bodyPr/>
          <a:lstStyle/>
          <a:p>
            <a:r>
              <a:rPr lang="en-US"/>
              <a:t>BSBSUS401-MK2016</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76968-776F-4F25-BCA6-37232A66163B}" type="datetime1">
              <a:rPr lang="en-US" smtClean="0"/>
              <a:t>2/5/2020</a:t>
            </a:fld>
            <a:endParaRPr lang="en-US"/>
          </a:p>
        </p:txBody>
      </p:sp>
      <p:sp>
        <p:nvSpPr>
          <p:cNvPr id="3" name="Footer Placeholder 2"/>
          <p:cNvSpPr>
            <a:spLocks noGrp="1"/>
          </p:cNvSpPr>
          <p:nvPr>
            <p:ph type="ftr" sz="quarter" idx="11"/>
          </p:nvPr>
        </p:nvSpPr>
        <p:spPr/>
        <p:txBody>
          <a:bodyPr/>
          <a:lstStyle/>
          <a:p>
            <a:r>
              <a:rPr lang="en-US"/>
              <a:t>BSBSUS401-MK2016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07115E-0E90-40FD-B835-CA58EBAEA628}" type="datetime1">
              <a:rPr lang="en-US" smtClean="0"/>
              <a:t>2/5/2020</a:t>
            </a:fld>
            <a:endParaRPr lang="en-US"/>
          </a:p>
        </p:txBody>
      </p:sp>
      <p:sp>
        <p:nvSpPr>
          <p:cNvPr id="6" name="Footer Placeholder 5"/>
          <p:cNvSpPr>
            <a:spLocks noGrp="1"/>
          </p:cNvSpPr>
          <p:nvPr>
            <p:ph type="ftr" sz="quarter" idx="11"/>
          </p:nvPr>
        </p:nvSpPr>
        <p:spPr/>
        <p:txBody>
          <a:bodyPr/>
          <a:lstStyle/>
          <a:p>
            <a:r>
              <a:rPr lang="en-US"/>
              <a:t>BSBSUS401-MK2016</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6D8CC6-1D01-4522-B135-576712B4EC89}" type="datetime1">
              <a:rPr lang="en-US" smtClean="0"/>
              <a:t>2/5/2020</a:t>
            </a:fld>
            <a:endParaRPr lang="en-US"/>
          </a:p>
        </p:txBody>
      </p:sp>
      <p:sp>
        <p:nvSpPr>
          <p:cNvPr id="6" name="Footer Placeholder 5"/>
          <p:cNvSpPr>
            <a:spLocks noGrp="1"/>
          </p:cNvSpPr>
          <p:nvPr>
            <p:ph type="ftr" sz="quarter" idx="11"/>
          </p:nvPr>
        </p:nvSpPr>
        <p:spPr/>
        <p:txBody>
          <a:bodyPr/>
          <a:lstStyle/>
          <a:p>
            <a:r>
              <a:rPr lang="en-US"/>
              <a:t>BSBSUS401-MK2016</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A5ABF-C559-4910-A812-ED373FB7354A}" type="datetime1">
              <a:rPr lang="en-US" smtClean="0"/>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BSBSUS401-MK2016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owerwater.com.au/customers/residential_consumption_calculator"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powerwater.com.au/customers/my_account/pricin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reg.energyrating.gov.au/comparator/product_types/74/search/"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owerwater.com.au/customers/my_account/bil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stainabilityskills.net.au/sustainability-skills-resources/energy-efficiency-skill-set-resources/energy-efficiency-videos/"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vic.gov.au/business-and-industry/lower-your-impact/resource-efficiency" TargetMode="External"/><Relationship Id="rId2" Type="http://schemas.openxmlformats.org/officeDocument/2006/relationships/hyperlink" Target="http://www.wwf.org.au/our_work/people_and_the_environment/human_footprint/footprint_calculator/" TargetMode="External"/><Relationship Id="rId1" Type="http://schemas.openxmlformats.org/officeDocument/2006/relationships/slideLayout" Target="../slideLayouts/slideLayout2.xml"/><Relationship Id="rId6" Type="http://schemas.openxmlformats.org/officeDocument/2006/relationships/hyperlink" Target="http://environment.gov.au/epbc/compliance-and-enforcement/report-a-breach" TargetMode="External"/><Relationship Id="rId5" Type="http://schemas.openxmlformats.org/officeDocument/2006/relationships/hyperlink" Target="http://www.businesschamber.com.au/NSWBC/media/Misc/Policy%20Documents/Sustainability-Toolkit-Offices.pdf" TargetMode="External"/><Relationship Id="rId4" Type="http://schemas.openxmlformats.org/officeDocument/2006/relationships/hyperlink" Target="http://www.youtube.com/watch?v=nJliYqEXfe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werwater.com.au/customers/residential_consumption_calculat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tainabilityskills.net.au/sustainability-skills-resources/energy-efficiency-skill-set-resources/energy-efficiency-video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905000"/>
          </a:xfrm>
        </p:spPr>
        <p:txBody>
          <a:bodyPr>
            <a:normAutofit fontScale="90000"/>
          </a:bodyPr>
          <a:lstStyle/>
          <a:p>
            <a:r>
              <a:rPr lang="en-AU" dirty="0"/>
              <a:t>BSBSUS401</a:t>
            </a:r>
            <a:br>
              <a:rPr lang="en-AU" dirty="0"/>
            </a:br>
            <a:r>
              <a:rPr lang="en-AU" dirty="0"/>
              <a:t>Implement and monitor environmentally </a:t>
            </a:r>
            <a:br>
              <a:rPr lang="en-AU" dirty="0"/>
            </a:br>
            <a:r>
              <a:rPr lang="en-AU" dirty="0"/>
              <a:t>Sustainable Work Practices</a:t>
            </a:r>
            <a:endParaRPr lang="en-US" dirty="0"/>
          </a:p>
        </p:txBody>
      </p:sp>
      <p:sp>
        <p:nvSpPr>
          <p:cNvPr id="3" name="Footer Placeholder 2"/>
          <p:cNvSpPr>
            <a:spLocks noGrp="1"/>
          </p:cNvSpPr>
          <p:nvPr>
            <p:ph type="ftr" sz="quarter" idx="11"/>
          </p:nvPr>
        </p:nvSpPr>
        <p:spPr/>
        <p:txBody>
          <a:bodyPr/>
          <a:lstStyle/>
          <a:p>
            <a:r>
              <a:rPr lang="en-US"/>
              <a:t>BSBSUS401-MK2016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AU" sz="3600" dirty="0"/>
              <a:t>Environmental hazard identification procedures or audits consist of a number of steps: </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38400"/>
            <a:ext cx="852050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173138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Barriers to Sustainability</a:t>
            </a:r>
          </a:p>
        </p:txBody>
      </p:sp>
      <p:sp>
        <p:nvSpPr>
          <p:cNvPr id="3" name="Content Placeholder 2"/>
          <p:cNvSpPr>
            <a:spLocks noGrp="1"/>
          </p:cNvSpPr>
          <p:nvPr>
            <p:ph idx="1"/>
          </p:nvPr>
        </p:nvSpPr>
        <p:spPr/>
        <p:txBody>
          <a:bodyPr>
            <a:normAutofit fontScale="85000" lnSpcReduction="20000"/>
          </a:bodyPr>
          <a:lstStyle/>
          <a:p>
            <a:pPr marL="0" indent="0">
              <a:buNone/>
            </a:pPr>
            <a:r>
              <a:rPr lang="en-AU" dirty="0"/>
              <a:t>•	Low level of commitment to sustainability processes</a:t>
            </a:r>
          </a:p>
          <a:p>
            <a:pPr marL="0" indent="0">
              <a:buNone/>
            </a:pPr>
            <a:r>
              <a:rPr lang="en-AU" dirty="0"/>
              <a:t>•	Cost – e.g. Purchasing the cheapest consumables regardless of performance</a:t>
            </a:r>
          </a:p>
          <a:p>
            <a:pPr marL="0" indent="0">
              <a:buNone/>
            </a:pPr>
            <a:r>
              <a:rPr lang="en-AU" dirty="0"/>
              <a:t>•	Shortcuts taken due to workplace requirements</a:t>
            </a:r>
          </a:p>
          <a:p>
            <a:pPr marL="0" indent="0">
              <a:buNone/>
            </a:pPr>
            <a:r>
              <a:rPr lang="en-AU" dirty="0"/>
              <a:t>•	Lack of training and supervision</a:t>
            </a:r>
          </a:p>
          <a:p>
            <a:pPr marL="0" indent="0">
              <a:buNone/>
            </a:pPr>
            <a:r>
              <a:rPr lang="en-AU" dirty="0"/>
              <a:t>•	Lack of/poor consultation with employees</a:t>
            </a:r>
          </a:p>
          <a:p>
            <a:pPr marL="0" indent="0">
              <a:buNone/>
            </a:pPr>
            <a:r>
              <a:rPr lang="en-AU" dirty="0"/>
              <a:t>•	Lack of understanding of expectations and needs</a:t>
            </a:r>
          </a:p>
          <a:p>
            <a:pPr marL="0" indent="0">
              <a:buNone/>
            </a:pPr>
            <a:r>
              <a:rPr lang="en-AU" dirty="0"/>
              <a:t>•	Invalid signage</a:t>
            </a:r>
          </a:p>
          <a:p>
            <a:pPr marL="0" indent="0">
              <a:buNone/>
            </a:pPr>
            <a:r>
              <a:rPr lang="en-AU" dirty="0"/>
              <a:t>•	Lack of care by employers and/or employees</a:t>
            </a:r>
          </a:p>
          <a:p>
            <a:pPr marL="0" indent="0">
              <a:buNone/>
            </a:pPr>
            <a:r>
              <a:rPr lang="en-AU" dirty="0"/>
              <a:t>•	Staff disinterest</a:t>
            </a:r>
          </a:p>
          <a:p>
            <a:endParaRPr lang="en-AU" dirty="0"/>
          </a:p>
        </p:txBody>
      </p:sp>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147731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Tracking resource usage</a:t>
            </a:r>
          </a:p>
        </p:txBody>
      </p:sp>
      <p:sp>
        <p:nvSpPr>
          <p:cNvPr id="3" name="Content Placeholder 2"/>
          <p:cNvSpPr>
            <a:spLocks noGrp="1"/>
          </p:cNvSpPr>
          <p:nvPr>
            <p:ph idx="1"/>
          </p:nvPr>
        </p:nvSpPr>
        <p:spPr/>
        <p:txBody>
          <a:bodyPr/>
          <a:lstStyle/>
          <a:p>
            <a:pPr marL="0" indent="0">
              <a:buNone/>
            </a:pPr>
            <a:r>
              <a:rPr lang="en-AU" dirty="0"/>
              <a:t>How can we track and monitor resource use?</a:t>
            </a:r>
          </a:p>
          <a:p>
            <a:pPr marL="0" indent="0">
              <a:buNone/>
            </a:pPr>
            <a:r>
              <a:rPr lang="en-AU" dirty="0"/>
              <a:t>Sustainability checklists to identify usage</a:t>
            </a:r>
          </a:p>
          <a:p>
            <a:pPr marL="0" indent="0">
              <a:buNone/>
            </a:pPr>
            <a:r>
              <a:rPr lang="en-AU" dirty="0"/>
              <a:t>Check Usage Records-establish a baseline</a:t>
            </a:r>
          </a:p>
          <a:p>
            <a:pPr marL="0" indent="0">
              <a:buNone/>
            </a:pPr>
            <a:endParaRPr lang="en-AU" dirty="0"/>
          </a:p>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581400"/>
            <a:ext cx="2717800" cy="17008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622440"/>
            <a:ext cx="2209799" cy="1734692"/>
          </a:xfrm>
          <a:prstGeom prst="rect">
            <a:avLst/>
          </a:prstGeom>
        </p:spPr>
      </p:pic>
      <p:sp>
        <p:nvSpPr>
          <p:cNvPr id="6" name="Right Arrow 5"/>
          <p:cNvSpPr/>
          <p:nvPr/>
        </p:nvSpPr>
        <p:spPr>
          <a:xfrm>
            <a:off x="4419600" y="40386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ooter Placeholder 6"/>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44205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AU" dirty="0" err="1"/>
              <a:t>PowerWater</a:t>
            </a:r>
            <a:r>
              <a:rPr lang="en-AU" dirty="0"/>
              <a:t> – Calculator</a:t>
            </a:r>
            <a:endParaRPr lang="en-US" dirty="0"/>
          </a:p>
        </p:txBody>
      </p:sp>
      <p:sp>
        <p:nvSpPr>
          <p:cNvPr id="3" name="Title 1"/>
          <p:cNvSpPr txBox="1">
            <a:spLocks/>
          </p:cNvSpPr>
          <p:nvPr/>
        </p:nvSpPr>
        <p:spPr>
          <a:xfrm>
            <a:off x="777711" y="6096000"/>
            <a:ext cx="7661635" cy="533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800" dirty="0">
                <a:solidFill>
                  <a:srgbClr val="FF0000"/>
                </a:solidFill>
                <a:hlinkClick r:id="rId2"/>
              </a:rPr>
              <a:t>www.powerwater.com.au/customers/residential_consumption_calculator</a:t>
            </a:r>
            <a:r>
              <a:rPr lang="en-AU" sz="1800" dirty="0">
                <a:solidFill>
                  <a:srgbClr val="FF0000"/>
                </a:solidFill>
              </a:rPr>
              <a:t>  </a:t>
            </a:r>
            <a:endParaRPr 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803" y="1574080"/>
            <a:ext cx="70294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1713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AU" dirty="0"/>
              <a:t>Comparing your bills</a:t>
            </a:r>
            <a:endParaRPr lang="en-US" dirty="0"/>
          </a:p>
        </p:txBody>
      </p:sp>
      <p:sp>
        <p:nvSpPr>
          <p:cNvPr id="4" name="Title 1"/>
          <p:cNvSpPr txBox="1">
            <a:spLocks/>
          </p:cNvSpPr>
          <p:nvPr/>
        </p:nvSpPr>
        <p:spPr>
          <a:xfrm>
            <a:off x="685800" y="1838227"/>
            <a:ext cx="8066988" cy="3429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0000"/>
                </a:solidFill>
              </a:rPr>
              <a:t>Always compare consumption for the same period in the previous year. </a:t>
            </a:r>
          </a:p>
          <a:p>
            <a:pPr algn="l"/>
            <a:endParaRPr lang="en-AU" sz="2400" dirty="0">
              <a:solidFill>
                <a:srgbClr val="FF0000"/>
              </a:solidFill>
            </a:endParaRPr>
          </a:p>
          <a:p>
            <a:pPr algn="l"/>
            <a:r>
              <a:rPr lang="en-AU" sz="2400" dirty="0">
                <a:solidFill>
                  <a:srgbClr val="FF0000"/>
                </a:solidFill>
              </a:rPr>
              <a:t>For example, January to April 2015 compared with January to April 2016. </a:t>
            </a:r>
          </a:p>
          <a:p>
            <a:pPr algn="l"/>
            <a:endParaRPr lang="en-AU" sz="2400" dirty="0">
              <a:solidFill>
                <a:srgbClr val="FF0000"/>
              </a:solidFill>
            </a:endParaRPr>
          </a:p>
          <a:p>
            <a:pPr algn="l"/>
            <a:r>
              <a:rPr lang="en-AU" sz="2400" dirty="0">
                <a:solidFill>
                  <a:srgbClr val="FF0000"/>
                </a:solidFill>
              </a:rPr>
              <a:t>Weather affects how much electricity we use, so comparing the same period each year will give you a more accurate comparison.</a:t>
            </a:r>
            <a:endParaRPr lang="en-US" sz="2400" dirty="0">
              <a:solidFill>
                <a:srgbClr val="FF0000"/>
              </a:solidFill>
            </a:endParaRPr>
          </a:p>
        </p:txBody>
      </p:sp>
      <p:sp>
        <p:nvSpPr>
          <p:cNvPr id="3" name="Rectangle 2"/>
          <p:cNvSpPr/>
          <p:nvPr/>
        </p:nvSpPr>
        <p:spPr>
          <a:xfrm>
            <a:off x="1288330" y="6157505"/>
            <a:ext cx="6172200" cy="369332"/>
          </a:xfrm>
          <a:prstGeom prst="rect">
            <a:avLst/>
          </a:prstGeom>
        </p:spPr>
        <p:txBody>
          <a:bodyPr wrap="square">
            <a:spAutoFit/>
          </a:bodyPr>
          <a:lstStyle/>
          <a:p>
            <a:r>
              <a:rPr lang="en-AU" dirty="0">
                <a:hlinkClick r:id="rId2"/>
              </a:rPr>
              <a:t>www.powerwater.com.au/customers/my_account/bill</a:t>
            </a:r>
            <a:r>
              <a:rPr lang="en-AU" dirty="0"/>
              <a:t> </a:t>
            </a:r>
          </a:p>
        </p:txBody>
      </p:sp>
      <p:sp>
        <p:nvSpPr>
          <p:cNvPr id="5" name="Footer Placeholder 4"/>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417512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AU" dirty="0"/>
              <a:t>Comparing Energy Efficiency</a:t>
            </a:r>
            <a:endParaRPr lang="en-US" dirty="0"/>
          </a:p>
        </p:txBody>
      </p:sp>
      <p:sp>
        <p:nvSpPr>
          <p:cNvPr id="4" name="Title 1"/>
          <p:cNvSpPr txBox="1">
            <a:spLocks/>
          </p:cNvSpPr>
          <p:nvPr/>
        </p:nvSpPr>
        <p:spPr>
          <a:xfrm>
            <a:off x="1066800" y="6015872"/>
            <a:ext cx="7467600" cy="58737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hlinkClick r:id="rId2"/>
              </a:rPr>
              <a:t>reg.energyrating.gov.au/comparator/</a:t>
            </a:r>
            <a:r>
              <a:rPr lang="en-US" sz="2400" dirty="0" err="1">
                <a:solidFill>
                  <a:srgbClr val="FF0000"/>
                </a:solidFill>
                <a:hlinkClick r:id="rId2"/>
              </a:rPr>
              <a:t>product_types</a:t>
            </a:r>
            <a:r>
              <a:rPr lang="en-US" sz="2400" dirty="0">
                <a:solidFill>
                  <a:srgbClr val="FF0000"/>
                </a:solidFill>
                <a:hlinkClick r:id="rId2"/>
              </a:rPr>
              <a:t>/</a:t>
            </a:r>
            <a:r>
              <a:rPr lang="en-US" sz="2400" dirty="0">
                <a:solidFill>
                  <a:srgbClr val="FF0000"/>
                </a:solidFill>
              </a:rPr>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406" y="1524000"/>
            <a:ext cx="4776787" cy="417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416830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524000"/>
          </a:xfrm>
        </p:spPr>
        <p:txBody>
          <a:bodyPr/>
          <a:lstStyle/>
          <a:p>
            <a:r>
              <a:rPr lang="en-AU" dirty="0"/>
              <a:t>Comparing Energy Efficiency costs</a:t>
            </a:r>
            <a:endParaRPr lang="en-US" dirty="0"/>
          </a:p>
        </p:txBody>
      </p:sp>
      <p:sp>
        <p:nvSpPr>
          <p:cNvPr id="4" name="Title 1"/>
          <p:cNvSpPr txBox="1">
            <a:spLocks/>
          </p:cNvSpPr>
          <p:nvPr/>
        </p:nvSpPr>
        <p:spPr>
          <a:xfrm>
            <a:off x="1066800" y="6172200"/>
            <a:ext cx="7467600" cy="587376"/>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hlinkClick r:id="rId2"/>
              </a:rPr>
              <a:t>http://reg.energyrating.gov.au/comparator/product_types/74/search/</a:t>
            </a:r>
            <a:r>
              <a:rPr lang="en-US" sz="2400" dirty="0">
                <a:solidFill>
                  <a:srgbClr val="FF0000"/>
                </a:solidFill>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806655"/>
            <a:ext cx="6962775" cy="420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16015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848600" cy="838200"/>
          </a:xfrm>
        </p:spPr>
        <p:txBody>
          <a:bodyPr anchor="t"/>
          <a:lstStyle/>
          <a:p>
            <a:r>
              <a:rPr lang="en-AU" dirty="0"/>
              <a:t>Energy efficiency videos</a:t>
            </a:r>
            <a:endParaRPr lang="en-US" dirty="0"/>
          </a:p>
        </p:txBody>
      </p:sp>
      <p:sp>
        <p:nvSpPr>
          <p:cNvPr id="3" name="Title 1"/>
          <p:cNvSpPr txBox="1">
            <a:spLocks/>
          </p:cNvSpPr>
          <p:nvPr/>
        </p:nvSpPr>
        <p:spPr>
          <a:xfrm>
            <a:off x="658305" y="5638800"/>
            <a:ext cx="8001000" cy="73501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800" dirty="0">
                <a:solidFill>
                  <a:srgbClr val="FF0000"/>
                </a:solidFill>
                <a:hlinkClick r:id="rId2"/>
              </a:rPr>
              <a:t>http://sustainabilityskills.net.au/sustainability-skills-resources/energy-efficiency-skill-set-resources/energy-efficiency-videos/</a:t>
            </a:r>
            <a:r>
              <a:rPr lang="en-AU" sz="1800" dirty="0">
                <a:solidFill>
                  <a:srgbClr val="FF0000"/>
                </a:solidFill>
              </a:rPr>
              <a:t>  </a:t>
            </a:r>
            <a:endParaRPr lang="en-US" sz="1800" dirty="0">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371600"/>
            <a:ext cx="4210050" cy="417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416830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AU" dirty="0"/>
              <a:t>Measuring Goals and Targets</a:t>
            </a:r>
            <a:br>
              <a:rPr lang="en-AU" dirty="0"/>
            </a:br>
            <a:r>
              <a:rPr lang="en-AU" sz="3200" dirty="0"/>
              <a:t>Ensure they meet SMART criteria</a:t>
            </a:r>
          </a:p>
        </p:txBody>
      </p:sp>
      <p:sp>
        <p:nvSpPr>
          <p:cNvPr id="3" name="Content Placeholder 2"/>
          <p:cNvSpPr>
            <a:spLocks noGrp="1"/>
          </p:cNvSpPr>
          <p:nvPr>
            <p:ph idx="1"/>
          </p:nvPr>
        </p:nvSpPr>
        <p:spPr>
          <a:xfrm>
            <a:off x="457200" y="2209800"/>
            <a:ext cx="8229600" cy="3916363"/>
          </a:xfrm>
        </p:spPr>
        <p:txBody>
          <a:bodyPr>
            <a:normAutofit/>
          </a:bodyPr>
          <a:lstStyle/>
          <a:p>
            <a:pPr marL="0" indent="0" algn="ctr">
              <a:buNone/>
            </a:pPr>
            <a:r>
              <a:rPr lang="en-AU" dirty="0"/>
              <a:t>SMART goals are goals that are:</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31173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dirty="0"/>
              <a:t>Benefits of improving resource efficiency</a:t>
            </a:r>
          </a:p>
        </p:txBody>
      </p:sp>
      <p:sp>
        <p:nvSpPr>
          <p:cNvPr id="3" name="TextBox 2"/>
          <p:cNvSpPr txBox="1"/>
          <p:nvPr/>
        </p:nvSpPr>
        <p:spPr>
          <a:xfrm>
            <a:off x="1600200" y="1905000"/>
            <a:ext cx="6400800" cy="3970318"/>
          </a:xfrm>
          <a:prstGeom prst="rect">
            <a:avLst/>
          </a:prstGeom>
          <a:noFill/>
        </p:spPr>
        <p:txBody>
          <a:bodyPr wrap="square" rtlCol="0">
            <a:spAutoFit/>
          </a:bodyPr>
          <a:lstStyle/>
          <a:p>
            <a:pPr fontAlgn="base">
              <a:buFont typeface="Arial"/>
              <a:buChar char="•"/>
            </a:pPr>
            <a:r>
              <a:rPr lang="en-AU" sz="3600" dirty="0">
                <a:solidFill>
                  <a:srgbClr val="555555"/>
                </a:solidFill>
                <a:latin typeface="Arial"/>
              </a:rPr>
              <a:t>increased cost saving</a:t>
            </a:r>
          </a:p>
          <a:p>
            <a:pPr fontAlgn="base">
              <a:buFont typeface="Arial"/>
              <a:buChar char="•"/>
            </a:pPr>
            <a:r>
              <a:rPr lang="en-AU" sz="3600" dirty="0">
                <a:solidFill>
                  <a:srgbClr val="555555"/>
                </a:solidFill>
                <a:latin typeface="Arial"/>
              </a:rPr>
              <a:t>process efficiency</a:t>
            </a:r>
          </a:p>
          <a:p>
            <a:pPr fontAlgn="base">
              <a:buFont typeface="Arial"/>
              <a:buChar char="•"/>
            </a:pPr>
            <a:r>
              <a:rPr lang="en-AU" sz="3600" dirty="0">
                <a:solidFill>
                  <a:srgbClr val="555555"/>
                </a:solidFill>
                <a:latin typeface="Arial"/>
              </a:rPr>
              <a:t>improved occupational health and safety management</a:t>
            </a:r>
          </a:p>
          <a:p>
            <a:pPr fontAlgn="base">
              <a:buFont typeface="Arial"/>
              <a:buChar char="•"/>
            </a:pPr>
            <a:r>
              <a:rPr lang="en-AU" sz="3600" dirty="0">
                <a:solidFill>
                  <a:srgbClr val="555555"/>
                </a:solidFill>
                <a:latin typeface="Arial"/>
              </a:rPr>
              <a:t>enhanced shareholder relations</a:t>
            </a:r>
          </a:p>
          <a:p>
            <a:pPr fontAlgn="base">
              <a:buFont typeface="Arial"/>
              <a:buChar char="•"/>
            </a:pPr>
            <a:r>
              <a:rPr lang="en-AU" sz="3600" dirty="0">
                <a:solidFill>
                  <a:srgbClr val="555555"/>
                </a:solidFill>
                <a:latin typeface="Arial"/>
              </a:rPr>
              <a:t>improved reputation.</a:t>
            </a:r>
            <a:endParaRPr lang="en-AU" sz="3600" b="0" i="0" dirty="0">
              <a:solidFill>
                <a:srgbClr val="555555"/>
              </a:solidFill>
              <a:effectLst/>
              <a:latin typeface="Arial"/>
            </a:endParaRPr>
          </a:p>
        </p:txBody>
      </p:sp>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343611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Sustainability?</a:t>
            </a:r>
          </a:p>
        </p:txBody>
      </p:sp>
      <p:sp>
        <p:nvSpPr>
          <p:cNvPr id="3" name="Content Placeholder 2"/>
          <p:cNvSpPr>
            <a:spLocks noGrp="1"/>
          </p:cNvSpPr>
          <p:nvPr>
            <p:ph idx="1"/>
          </p:nvPr>
        </p:nvSpPr>
        <p:spPr/>
        <p:txBody>
          <a:bodyPr/>
          <a:lstStyle/>
          <a:p>
            <a:r>
              <a:rPr lang="en-AU" dirty="0"/>
              <a:t>Sustainability is the process of meeting the resource needs of the present without compromising the needs of future generations.  To this end, business sustainability is the term given to the strategies surrounding meeting the resource and staffing needs of the business without again jeopardising the needs of the future. </a:t>
            </a:r>
          </a:p>
          <a:p>
            <a:endParaRPr lang="en-AU" dirty="0"/>
          </a:p>
        </p:txBody>
      </p:sp>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31230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resources and exercises</a:t>
            </a:r>
          </a:p>
        </p:txBody>
      </p:sp>
      <p:sp>
        <p:nvSpPr>
          <p:cNvPr id="3" name="Content Placeholder 2"/>
          <p:cNvSpPr>
            <a:spLocks noGrp="1"/>
          </p:cNvSpPr>
          <p:nvPr>
            <p:ph idx="1"/>
          </p:nvPr>
        </p:nvSpPr>
        <p:spPr/>
        <p:txBody>
          <a:bodyPr>
            <a:normAutofit/>
          </a:bodyPr>
          <a:lstStyle/>
          <a:p>
            <a:r>
              <a:rPr lang="en-AU" sz="2400" u="sng" dirty="0">
                <a:hlinkClick r:id="rId2"/>
              </a:rPr>
              <a:t>http://www.wwf.org.au/our_work/people_and_the_environment/human_footprint/footprint_calculator/</a:t>
            </a:r>
            <a:endParaRPr lang="en-AU" sz="2400" dirty="0"/>
          </a:p>
          <a:p>
            <a:r>
              <a:rPr lang="en-AU" sz="2400" u="sng">
                <a:hlinkClick r:id="rId3"/>
              </a:rPr>
              <a:t>http</a:t>
            </a:r>
            <a:r>
              <a:rPr lang="en-AU" sz="2400" u="sng" dirty="0">
                <a:hlinkClick r:id="rId3"/>
              </a:rPr>
              <a:t>://www.epa.vic.gov.au/business-and-industry/lower-your-impact/resource-efficiency</a:t>
            </a:r>
            <a:endParaRPr lang="en-AU" sz="2400" u="sng" dirty="0"/>
          </a:p>
          <a:p>
            <a:r>
              <a:rPr lang="en-AU" sz="2400" dirty="0">
                <a:hlinkClick r:id="rId4"/>
              </a:rPr>
              <a:t>http://www.youtube.com/watch?v=nJliYqEXfeI</a:t>
            </a:r>
            <a:r>
              <a:rPr lang="en-AU" sz="2400" dirty="0"/>
              <a:t>  </a:t>
            </a:r>
            <a:r>
              <a:rPr lang="en-AU" sz="2400" dirty="0" err="1"/>
              <a:t>youtube</a:t>
            </a:r>
            <a:r>
              <a:rPr lang="en-AU" sz="2400" dirty="0"/>
              <a:t>-a story of sustainability</a:t>
            </a:r>
          </a:p>
          <a:p>
            <a:r>
              <a:rPr lang="en-AU" sz="2400" u="sng" dirty="0">
                <a:hlinkClick r:id="rId5"/>
              </a:rPr>
              <a:t>http://www.businesschamber.com.au/NSWBC/media/Misc/Policy%20Documents/Sustainability-Toolkit-Offices.pdf</a:t>
            </a:r>
            <a:r>
              <a:rPr lang="en-AU" dirty="0"/>
              <a:t> </a:t>
            </a:r>
            <a:r>
              <a:rPr lang="en-AU" sz="2000" dirty="0"/>
              <a:t>for efficiency/sustainability analysis forms</a:t>
            </a:r>
          </a:p>
          <a:p>
            <a:r>
              <a:rPr lang="en-AU" sz="2400" u="sng" dirty="0">
                <a:hlinkClick r:id="rId6"/>
              </a:rPr>
              <a:t>http://environment.gov.au/epbc/compliance-and-enforcement/report-a-breach</a:t>
            </a:r>
            <a:r>
              <a:rPr lang="en-AU" sz="2400" dirty="0"/>
              <a:t>-breach reporting forms</a:t>
            </a:r>
          </a:p>
          <a:p>
            <a:endParaRPr lang="en-AU" dirty="0"/>
          </a:p>
        </p:txBody>
      </p:sp>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373135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470025"/>
          </a:xfrm>
        </p:spPr>
        <p:txBody>
          <a:bodyPr/>
          <a:lstStyle/>
          <a:p>
            <a:r>
              <a:rPr lang="en-AU" dirty="0"/>
              <a:t>Legislation</a:t>
            </a:r>
            <a:endParaRPr lang="en-US" dirty="0"/>
          </a:p>
        </p:txBody>
      </p:sp>
      <p:sp>
        <p:nvSpPr>
          <p:cNvPr id="3" name="Title 1"/>
          <p:cNvSpPr txBox="1">
            <a:spLocks/>
          </p:cNvSpPr>
          <p:nvPr/>
        </p:nvSpPr>
        <p:spPr>
          <a:xfrm>
            <a:off x="878264" y="2000193"/>
            <a:ext cx="7620000" cy="735012"/>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accent1">
                    <a:lumMod val="75000"/>
                  </a:schemeClr>
                </a:solidFill>
              </a:rPr>
              <a:t>Environmental Protection and Biodiversity Conservation Act (1999)</a:t>
            </a:r>
          </a:p>
        </p:txBody>
      </p:sp>
      <p:sp>
        <p:nvSpPr>
          <p:cNvPr id="9" name="Title 1"/>
          <p:cNvSpPr txBox="1">
            <a:spLocks/>
          </p:cNvSpPr>
          <p:nvPr/>
        </p:nvSpPr>
        <p:spPr>
          <a:xfrm>
            <a:off x="903402" y="3352800"/>
            <a:ext cx="7620000" cy="735012"/>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accent1">
                    <a:lumMod val="75000"/>
                  </a:schemeClr>
                </a:solidFill>
              </a:rPr>
              <a:t>Plus a range of other national, state and territory environmental, historical and cultural acts.</a:t>
            </a:r>
          </a:p>
        </p:txBody>
      </p:sp>
      <p:sp>
        <p:nvSpPr>
          <p:cNvPr id="4" name="Footer Placeholder 3"/>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121279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6798" y="2209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hlinkClick r:id="rId2"/>
              </a:rPr>
              <a:t>www.ntepa.nt.gov.au/</a:t>
            </a:r>
            <a:r>
              <a:rPr lang="en-AU" dirty="0"/>
              <a:t>  </a:t>
            </a:r>
            <a:endParaRPr lang="en-US" dirty="0"/>
          </a:p>
        </p:txBody>
      </p:sp>
      <p:sp>
        <p:nvSpPr>
          <p:cNvPr id="4" name="Title 1"/>
          <p:cNvSpPr txBox="1">
            <a:spLocks/>
          </p:cNvSpPr>
          <p:nvPr/>
        </p:nvSpPr>
        <p:spPr>
          <a:xfrm>
            <a:off x="797350" y="472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8001000" cy="76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97350" y="3733800"/>
            <a:ext cx="7432250" cy="2677656"/>
          </a:xfrm>
          <a:prstGeom prst="rect">
            <a:avLst/>
          </a:prstGeom>
          <a:noFill/>
        </p:spPr>
        <p:txBody>
          <a:bodyPr wrap="square" rtlCol="0">
            <a:spAutoFit/>
          </a:bodyPr>
          <a:lstStyle/>
          <a:p>
            <a:pPr algn="ctr"/>
            <a:r>
              <a:rPr lang="en-AU" sz="2800" dirty="0"/>
              <a:t>The NT EPA is responsible for providing advice on the environmental impacts of development proposals and policy advice and regulatory services to provide for effective waste management, pollution control and sustainable practices</a:t>
            </a:r>
          </a:p>
        </p:txBody>
      </p:sp>
      <p:sp>
        <p:nvSpPr>
          <p:cNvPr id="5" name="Footer Placeholder 4"/>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278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068" y="457200"/>
            <a:ext cx="7772400" cy="1470025"/>
          </a:xfrm>
        </p:spPr>
        <p:txBody>
          <a:bodyPr>
            <a:normAutofit/>
          </a:bodyPr>
          <a:lstStyle/>
          <a:p>
            <a:r>
              <a:rPr lang="en-AU" dirty="0"/>
              <a:t>NT Legislation</a:t>
            </a:r>
            <a:endParaRPr lang="en-US" dirty="0"/>
          </a:p>
        </p:txBody>
      </p:sp>
      <p:sp>
        <p:nvSpPr>
          <p:cNvPr id="3" name="Title 1"/>
          <p:cNvSpPr txBox="1">
            <a:spLocks/>
          </p:cNvSpPr>
          <p:nvPr/>
        </p:nvSpPr>
        <p:spPr>
          <a:xfrm>
            <a:off x="820131" y="1828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a:hlinkClick r:id="rId2"/>
              </a:rPr>
              <a:t>www.ntepa.nt.gov.au/about-nt-epa/legislation</a:t>
            </a:r>
            <a:r>
              <a:rPr lang="en-AU" sz="2800" dirty="0"/>
              <a:t>   </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616" y="3282328"/>
            <a:ext cx="2653451" cy="304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BSBSUS401-MK2016</a:t>
            </a:r>
            <a:endParaRPr lang="en-US" dirty="0"/>
          </a:p>
        </p:txBody>
      </p:sp>
    </p:spTree>
    <p:extLst>
      <p:ext uri="{BB962C8B-B14F-4D97-AF65-F5344CB8AC3E}">
        <p14:creationId xmlns:p14="http://schemas.microsoft.com/office/powerpoint/2010/main" val="407381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Business Sustainability</a:t>
            </a:r>
            <a:br>
              <a:rPr lang="en-AU" dirty="0"/>
            </a:br>
            <a:endParaRPr lang="en-AU" dirty="0"/>
          </a:p>
        </p:txBody>
      </p:sp>
      <p:sp>
        <p:nvSpPr>
          <p:cNvPr id="3" name="Content Placeholder 2"/>
          <p:cNvSpPr>
            <a:spLocks noGrp="1"/>
          </p:cNvSpPr>
          <p:nvPr>
            <p:ph idx="1"/>
          </p:nvPr>
        </p:nvSpPr>
        <p:spPr/>
        <p:txBody>
          <a:bodyPr/>
          <a:lstStyle/>
          <a:p>
            <a:r>
              <a:rPr lang="en-AU" dirty="0"/>
              <a:t>This effect of economic, environmental, social and equitable considerations is quite often described as a triple bottom line principle being:</a:t>
            </a:r>
          </a:p>
          <a:p>
            <a:pPr lvl="0"/>
            <a:r>
              <a:rPr lang="en-AU" dirty="0"/>
              <a:t>Profit</a:t>
            </a:r>
          </a:p>
          <a:p>
            <a:pPr lvl="0"/>
            <a:r>
              <a:rPr lang="en-AU" dirty="0"/>
              <a:t>People </a:t>
            </a:r>
          </a:p>
          <a:p>
            <a:pPr lvl="0"/>
            <a:r>
              <a:rPr lang="en-AU" dirty="0"/>
              <a:t>Planet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81400"/>
            <a:ext cx="44196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275245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Resources used in order to complete your daily tasks</a:t>
            </a:r>
          </a:p>
        </p:txBody>
      </p:sp>
      <p:sp>
        <p:nvSpPr>
          <p:cNvPr id="3" name="Content Placeholder 2"/>
          <p:cNvSpPr>
            <a:spLocks noGrp="1"/>
          </p:cNvSpPr>
          <p:nvPr>
            <p:ph idx="1"/>
          </p:nvPr>
        </p:nvSpPr>
        <p:spPr/>
        <p:txBody>
          <a:bodyPr/>
          <a:lstStyle/>
          <a:p>
            <a:r>
              <a:rPr lang="en-AU" dirty="0"/>
              <a:t>Did you have a shower this morning?</a:t>
            </a:r>
          </a:p>
          <a:p>
            <a:r>
              <a:rPr lang="en-AU" dirty="0"/>
              <a:t>How did you get to work today?</a:t>
            </a:r>
          </a:p>
          <a:p>
            <a:r>
              <a:rPr lang="en-AU" dirty="0"/>
              <a:t>What are you having for lunch?</a:t>
            </a:r>
          </a:p>
          <a:p>
            <a:r>
              <a:rPr lang="en-AU" dirty="0"/>
              <a:t>Do you use a computer at work?</a:t>
            </a:r>
          </a:p>
          <a:p>
            <a:r>
              <a:rPr lang="en-AU" dirty="0"/>
              <a:t>What did you throw out today?</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962400"/>
            <a:ext cx="2619375" cy="1743075"/>
          </a:xfrm>
          <a:prstGeom prst="rect">
            <a:avLst/>
          </a:prstGeom>
        </p:spPr>
      </p:pic>
      <p:sp>
        <p:nvSpPr>
          <p:cNvPr id="5" name="Footer Placeholder 4"/>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288891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Renewable V Non Renewable</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t>Some resources are replaced naturally and can be used again:</a:t>
            </a:r>
          </a:p>
          <a:p>
            <a:pPr marL="0" indent="0">
              <a:buNone/>
            </a:pPr>
            <a:r>
              <a:rPr lang="en-AU" dirty="0"/>
              <a:t>Oxygen</a:t>
            </a:r>
          </a:p>
          <a:p>
            <a:pPr marL="0" indent="0">
              <a:buNone/>
            </a:pPr>
            <a:r>
              <a:rPr lang="en-AU" dirty="0"/>
              <a:t>Fresh water</a:t>
            </a:r>
          </a:p>
          <a:p>
            <a:pPr marL="0" indent="0">
              <a:buNone/>
            </a:pPr>
            <a:r>
              <a:rPr lang="en-AU" dirty="0"/>
              <a:t>Solar energy</a:t>
            </a:r>
          </a:p>
          <a:p>
            <a:pPr marL="0" indent="0">
              <a:buNone/>
            </a:pPr>
            <a:r>
              <a:rPr lang="en-AU" dirty="0"/>
              <a:t>Timber </a:t>
            </a:r>
          </a:p>
          <a:p>
            <a:pPr marL="0" indent="0">
              <a:buNone/>
            </a:pPr>
            <a:r>
              <a:rPr lang="en-AU" dirty="0"/>
              <a:t>Biomass</a:t>
            </a:r>
          </a:p>
          <a:p>
            <a:pPr marL="0" indent="0">
              <a:buNone/>
            </a:pPr>
            <a:r>
              <a:rPr lang="en-AU" dirty="0"/>
              <a:t>They may become non-renewable resources if they are used faster than nature can replace them.</a:t>
            </a:r>
          </a:p>
          <a:p>
            <a:pPr marL="0" indent="0">
              <a:buNone/>
            </a:pPr>
            <a:endParaRPr lang="en-AU" dirty="0"/>
          </a:p>
          <a:p>
            <a:pPr marL="0" indent="0">
              <a:buNone/>
            </a:pPr>
            <a:endParaRPr lang="en-AU" dirty="0"/>
          </a:p>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503" y="2057400"/>
            <a:ext cx="4251949" cy="2990850"/>
          </a:xfrm>
          <a:prstGeom prst="rect">
            <a:avLst/>
          </a:prstGeom>
        </p:spPr>
      </p:pic>
      <p:sp>
        <p:nvSpPr>
          <p:cNvPr id="5" name="Footer Placeholder 4"/>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1134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Earth overshoot day August 13</a:t>
            </a:r>
            <a:r>
              <a:rPr lang="en-AU" baseline="30000" dirty="0"/>
              <a:t>th</a:t>
            </a:r>
            <a:r>
              <a:rPr lang="en-AU" dirty="0"/>
              <a:t> 2015</a:t>
            </a:r>
          </a:p>
        </p:txBody>
      </p:sp>
      <p:sp>
        <p:nvSpPr>
          <p:cNvPr id="3" name="Content Placeholder 2"/>
          <p:cNvSpPr>
            <a:spLocks noGrp="1"/>
          </p:cNvSpPr>
          <p:nvPr>
            <p:ph idx="1"/>
          </p:nvPr>
        </p:nvSpPr>
        <p:spPr/>
        <p:txBody>
          <a:bodyPr>
            <a:normAutofit fontScale="92500"/>
          </a:bodyPr>
          <a:lstStyle/>
          <a:p>
            <a:r>
              <a:rPr lang="en-AU" dirty="0"/>
              <a:t>Since the dawn of civilization, the planet replenished its resources faster than humans consumed them. However in 1970 we crossed an invisible boundary.</a:t>
            </a:r>
          </a:p>
          <a:p>
            <a:r>
              <a:rPr lang="en-AU" dirty="0"/>
              <a:t> Since then, the gap between our rate of consumption and the planet's rate of regeneration has widened from a crevice to a chasm. The first Earth Overshoot Day fell in late December 1970. This year, it falls on August 13.</a:t>
            </a:r>
          </a:p>
        </p:txBody>
      </p:sp>
      <p:sp>
        <p:nvSpPr>
          <p:cNvPr id="4" name="Footer Placeholder 3"/>
          <p:cNvSpPr>
            <a:spLocks noGrp="1"/>
          </p:cNvSpPr>
          <p:nvPr>
            <p:ph type="ftr" sz="quarter" idx="11"/>
          </p:nvPr>
        </p:nvSpPr>
        <p:spPr/>
        <p:txBody>
          <a:bodyPr/>
          <a:lstStyle/>
          <a:p>
            <a:r>
              <a:rPr lang="en-US"/>
              <a:t>BSBSUS401-MK2016</a:t>
            </a:r>
          </a:p>
        </p:txBody>
      </p:sp>
    </p:spTree>
    <p:extLst>
      <p:ext uri="{BB962C8B-B14F-4D97-AF65-F5344CB8AC3E}">
        <p14:creationId xmlns:p14="http://schemas.microsoft.com/office/powerpoint/2010/main" val="812230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0F3426DD8DE74EB2B2D2F0FAB04FC9" ma:contentTypeVersion="0" ma:contentTypeDescription="Create a new document." ma:contentTypeScope="" ma:versionID="38fb8ff78ddce005197d99d4baa671a5">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A610BF-7008-483A-B426-250726565585}">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s>
</ds:datastoreItem>
</file>

<file path=customXml/itemProps2.xml><?xml version="1.0" encoding="utf-8"?>
<ds:datastoreItem xmlns:ds="http://schemas.openxmlformats.org/officeDocument/2006/customXml" ds:itemID="{F1C35993-E74B-4886-B9E3-D354D67D3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E5DEBD-CA52-4838-90A7-067F41F62B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1066</TotalTime>
  <Words>588</Words>
  <Application>Microsoft Office PowerPoint</Application>
  <PresentationFormat>On-screen Show (4:3)</PresentationFormat>
  <Paragraphs>97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BSBSUS401 Implement and monitor environmentally  Sustainable Work Practices</vt:lpstr>
      <vt:lpstr>What is Sustainability?</vt:lpstr>
      <vt:lpstr>Legislation</vt:lpstr>
      <vt:lpstr>PowerPoint Presentation</vt:lpstr>
      <vt:lpstr>NT Legislation</vt:lpstr>
      <vt:lpstr>Business Sustainability </vt:lpstr>
      <vt:lpstr>Resources used in order to complete your daily tasks</vt:lpstr>
      <vt:lpstr>Renewable V Non Renewable</vt:lpstr>
      <vt:lpstr>Earth overshoot day August 13th 2015</vt:lpstr>
      <vt:lpstr>Environmental hazard identification procedures or audits consist of a number of steps: </vt:lpstr>
      <vt:lpstr>Barriers to Sustainability</vt:lpstr>
      <vt:lpstr>Tracking resource usage</vt:lpstr>
      <vt:lpstr>PowerWater – Calculator</vt:lpstr>
      <vt:lpstr>Comparing your bills</vt:lpstr>
      <vt:lpstr>Comparing Energy Efficiency</vt:lpstr>
      <vt:lpstr>Comparing Energy Efficiency costs</vt:lpstr>
      <vt:lpstr>Energy efficiency videos</vt:lpstr>
      <vt:lpstr>Measuring Goals and Targets Ensure they meet SMART criteria</vt:lpstr>
      <vt:lpstr>Benefits of improving resource efficiency</vt:lpstr>
      <vt:lpstr>Additional resources and 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and monitor environmentally  Sustainable Work Practices</dc:title>
  <dc:creator>Ferdi Klesch</dc:creator>
  <cp:lastModifiedBy>Ferdi Klesch</cp:lastModifiedBy>
  <cp:revision>81</cp:revision>
  <dcterms:created xsi:type="dcterms:W3CDTF">2006-08-16T00:00:00Z</dcterms:created>
  <dcterms:modified xsi:type="dcterms:W3CDTF">2020-02-05T00:03:03Z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0x010100A90F3426DD8DE74EB2B2D2F0FAB04FC9</vt:lpwstr>
  </property>
</Properties>
</file>