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7" r:id="rId2"/>
    <p:sldId id="258" r:id="rId3"/>
    <p:sldId id="259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ヒラギノ角ゴ Pro W3" charset="-128"/>
        <a:cs typeface="ヒラギノ角ゴ Pro W3" charset="-128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ヒラギノ角ゴ Pro W3" charset="-128"/>
        <a:cs typeface="ヒラギノ角ゴ Pro W3" charset="-128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ヒラギノ角ゴ Pro W3" charset="-128"/>
        <a:cs typeface="ヒラギノ角ゴ Pro W3" charset="-128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ヒラギノ角ゴ Pro W3" charset="-128"/>
        <a:cs typeface="ヒラギノ角ゴ Pro W3" charset="-128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ヒラギノ角ゴ Pro W3" charset="-128"/>
        <a:cs typeface="ヒラギノ角ゴ Pro W3" charset="-128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ヒラギノ角ゴ Pro W3" charset="-128"/>
        <a:cs typeface="ヒラギノ角ゴ Pro W3" charset="-128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ヒラギノ角ゴ Pro W3" charset="-128"/>
        <a:cs typeface="ヒラギノ角ゴ Pro W3" charset="-128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ヒラギノ角ゴ Pro W3" charset="-128"/>
        <a:cs typeface="ヒラギノ角ゴ Pro W3" charset="-128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ヒラギノ角ゴ Pro W3" charset="-128"/>
        <a:cs typeface="ヒラギノ角ゴ Pro W3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E303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4245" autoAdjust="0"/>
  </p:normalViewPr>
  <p:slideViewPr>
    <p:cSldViewPr snapToGrid="0" snapToObjects="1">
      <p:cViewPr>
        <p:scale>
          <a:sx n="96" d="100"/>
          <a:sy n="96" d="100"/>
        </p:scale>
        <p:origin x="-1152" y="19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FEB35A74-E2A6-D64E-8282-2DF29877C28E}" type="slidenum">
              <a:rPr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521337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AU" noProof="0"/>
              <a:t>Click to edit Master text styles</a:t>
            </a:r>
          </a:p>
          <a:p>
            <a:pPr lvl="1"/>
            <a:r>
              <a:rPr lang="en-AU" noProof="0"/>
              <a:t>Second level</a:t>
            </a:r>
          </a:p>
          <a:p>
            <a:pPr lvl="2"/>
            <a:r>
              <a:rPr lang="en-AU" noProof="0"/>
              <a:t>Third level</a:t>
            </a:r>
          </a:p>
          <a:p>
            <a:pPr lvl="3"/>
            <a:r>
              <a:rPr lang="en-AU" noProof="0"/>
              <a:t>Fourth level</a:t>
            </a:r>
          </a:p>
          <a:p>
            <a:pPr lvl="4"/>
            <a:r>
              <a:rPr lang="en-AU" noProof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64FE6B8F-A24F-E740-9B22-98021F0740F6}" type="slidenum">
              <a:rPr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02145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ヒラギノ角ゴ Pro W3" charset="-128"/>
        <a:cs typeface="ヒラギノ角ゴ Pro W3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ヒラギノ角ゴ Pro W3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ヒラギノ角ゴ Pro W3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ヒラギノ角ゴ Pro W3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ヒラギノ角ゴ Pro W3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4FE6B8F-A24F-E740-9B22-98021F0740F6}" type="slidenum">
              <a:rPr lang="en-AU" smtClean="0"/>
              <a:pPr>
                <a:defRPr/>
              </a:pPr>
              <a:t>1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8047193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4FE6B8F-A24F-E740-9B22-98021F0740F6}" type="slidenum">
              <a:rPr lang="en-AU" smtClean="0"/>
              <a:pPr>
                <a:defRPr/>
              </a:pPr>
              <a:t>2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8047193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4FE6B8F-A24F-E740-9B22-98021F0740F6}" type="slidenum">
              <a:rPr lang="en-AU" smtClean="0"/>
              <a:pPr>
                <a:defRPr/>
              </a:pPr>
              <a:t>3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80471934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4FE6B8F-A24F-E740-9B22-98021F0740F6}" type="slidenum">
              <a:rPr lang="en-AU" smtClean="0"/>
              <a:pPr>
                <a:defRPr/>
              </a:pPr>
              <a:t>4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80471934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4FE6B8F-A24F-E740-9B22-98021F0740F6}" type="slidenum">
              <a:rPr lang="en-AU" smtClean="0"/>
              <a:pPr>
                <a:defRPr/>
              </a:pPr>
              <a:t>5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80471934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4FE6B8F-A24F-E740-9B22-98021F0740F6}" type="slidenum">
              <a:rPr lang="en-AU" smtClean="0"/>
              <a:pPr>
                <a:defRPr/>
              </a:pPr>
              <a:t>6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8047193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 txBox="1">
            <a:spLocks/>
          </p:cNvSpPr>
          <p:nvPr userDrawn="1"/>
        </p:nvSpPr>
        <p:spPr>
          <a:xfrm>
            <a:off x="1703388" y="5592763"/>
            <a:ext cx="6586537" cy="792162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200" cap="all" baseline="0">
                <a:solidFill>
                  <a:schemeClr val="tx1"/>
                </a:solidFill>
                <a:latin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buFont typeface="Arial"/>
              <a:buNone/>
              <a:defRPr/>
            </a:pPr>
            <a:r>
              <a:rPr lang="en-AU" cap="none" smtClean="0">
                <a:ea typeface="+mn-ea"/>
                <a:cs typeface="+mn-cs"/>
              </a:rPr>
              <a:t>Department Name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/>
              <a:buNone/>
              <a:defRPr/>
            </a:pPr>
            <a:r>
              <a:rPr lang="en-AU" cap="none" smtClean="0">
                <a:ea typeface="+mn-ea"/>
                <a:cs typeface="+mn-cs"/>
              </a:rPr>
              <a:t>00 Month 2010</a:t>
            </a:r>
          </a:p>
        </p:txBody>
      </p:sp>
      <p:pic>
        <p:nvPicPr>
          <p:cNvPr id="5" name="Picture 3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39528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3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8748713" y="0"/>
            <a:ext cx="395287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3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270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10" descr="CDU_Powerpoint_TitleSlides_LogoColour_1907.jpg"/>
          <p:cNvPicPr>
            <a:picLocks noChangeAspect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4664075" cy="1490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03776" y="2800946"/>
            <a:ext cx="6586362" cy="938173"/>
          </a:xfrm>
        </p:spPr>
        <p:txBody>
          <a:bodyPr anchor="t">
            <a:normAutofit/>
          </a:bodyPr>
          <a:lstStyle>
            <a:lvl1pPr algn="l">
              <a:defRPr sz="3200" b="1" i="0">
                <a:latin typeface="Arial"/>
              </a:defRPr>
            </a:lvl1pPr>
          </a:lstStyle>
          <a:p>
            <a:r>
              <a:rPr lang="en-AU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3776" y="3739120"/>
            <a:ext cx="6586362" cy="465412"/>
          </a:xfrm>
        </p:spPr>
        <p:txBody>
          <a:bodyPr>
            <a:normAutofit/>
          </a:bodyPr>
          <a:lstStyle>
            <a:lvl1pPr marL="0" indent="0" algn="l">
              <a:buNone/>
              <a:defRPr sz="2200" cap="all" baseline="0">
                <a:solidFill>
                  <a:schemeClr val="tx1"/>
                </a:solidFill>
                <a:latin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AU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1341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3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39528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3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8748713" y="0"/>
            <a:ext cx="395287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10" descr="CDU_Powerpoint_TitleSlides_LogoColour_1907.jpg"/>
          <p:cNvPicPr>
            <a:picLocks noChangeAspect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3336925" cy="1116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Content Placeholder 3"/>
          <p:cNvSpPr>
            <a:spLocks noGrp="1"/>
          </p:cNvSpPr>
          <p:nvPr>
            <p:ph sz="half" idx="2"/>
          </p:nvPr>
        </p:nvSpPr>
        <p:spPr>
          <a:xfrm>
            <a:off x="1340620" y="2508519"/>
            <a:ext cx="7223942" cy="3617644"/>
          </a:xfrm>
        </p:spPr>
        <p:txBody>
          <a:bodyPr/>
          <a:lstStyle>
            <a:lvl1pPr>
              <a:buFont typeface="Arial"/>
              <a:buChar char="•"/>
              <a:defRPr sz="2200" b="1" i="0" cap="none" baseline="0">
                <a:latin typeface="Arial"/>
              </a:defRPr>
            </a:lvl1pPr>
            <a:lvl2pPr>
              <a:buFont typeface="Arial"/>
              <a:buChar char="•"/>
              <a:defRPr sz="2200" b="1" i="0">
                <a:latin typeface="Arial"/>
              </a:defRPr>
            </a:lvl2pPr>
            <a:lvl3pPr>
              <a:buFont typeface="Arial"/>
              <a:buChar char="•"/>
              <a:defRPr sz="1800">
                <a:latin typeface="Arial"/>
              </a:defRPr>
            </a:lvl3pPr>
            <a:lvl4pPr>
              <a:buFont typeface="Arial"/>
              <a:buChar char="•"/>
              <a:defRPr sz="1800">
                <a:latin typeface="Arial"/>
              </a:defRPr>
            </a:lvl4pPr>
            <a:lvl5pPr>
              <a:defRPr sz="1600">
                <a:latin typeface="Arial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 dirty="0"/>
              <a:t>Click to edit Master text styles</a:t>
            </a:r>
          </a:p>
          <a:p>
            <a:pPr lvl="1"/>
            <a:r>
              <a:rPr lang="en-AU" dirty="0"/>
              <a:t>Second level</a:t>
            </a:r>
          </a:p>
          <a:p>
            <a:pPr lvl="2"/>
            <a:r>
              <a:rPr lang="en-AU" dirty="0"/>
              <a:t>Third level</a:t>
            </a:r>
          </a:p>
          <a:p>
            <a:pPr lvl="3"/>
            <a:r>
              <a:rPr lang="en-AU" dirty="0"/>
              <a:t>Fourth level</a:t>
            </a:r>
          </a:p>
        </p:txBody>
      </p:sp>
      <p:sp>
        <p:nvSpPr>
          <p:cNvPr id="9" name="Text Placeholder 2"/>
          <p:cNvSpPr>
            <a:spLocks noGrp="1"/>
          </p:cNvSpPr>
          <p:nvPr>
            <p:ph type="body" idx="1"/>
          </p:nvPr>
        </p:nvSpPr>
        <p:spPr>
          <a:xfrm>
            <a:off x="1340620" y="1513432"/>
            <a:ext cx="7223942" cy="858643"/>
          </a:xfrm>
        </p:spPr>
        <p:txBody>
          <a:bodyPr/>
          <a:lstStyle>
            <a:lvl1pPr marL="0" indent="0" algn="l">
              <a:buNone/>
              <a:defRPr sz="3200" b="1" cap="none" baseline="0">
                <a:solidFill>
                  <a:srgbClr val="9E3039"/>
                </a:solidFill>
                <a:latin typeface="Arial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1341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3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39528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3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8748713" y="0"/>
            <a:ext cx="395287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10" descr="CDU_Powerpoint_TitleSlides_LogoColour_1907.jpg"/>
          <p:cNvPicPr>
            <a:picLocks noChangeAspect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3336925" cy="1116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3230" y="1732313"/>
            <a:ext cx="3774158" cy="639762"/>
          </a:xfrm>
        </p:spPr>
        <p:txBody>
          <a:bodyPr anchor="b"/>
          <a:lstStyle>
            <a:lvl1pPr marL="0" indent="0" algn="l">
              <a:buNone/>
              <a:defRPr sz="2200" b="1" cap="none" baseline="0">
                <a:solidFill>
                  <a:srgbClr val="9E3039"/>
                </a:solidFill>
                <a:latin typeface="Arial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23230" y="2508519"/>
            <a:ext cx="3774158" cy="3617644"/>
          </a:xfrm>
        </p:spPr>
        <p:txBody>
          <a:bodyPr/>
          <a:lstStyle>
            <a:lvl1pPr>
              <a:defRPr sz="2200">
                <a:latin typeface="Arial"/>
              </a:defRPr>
            </a:lvl1pPr>
            <a:lvl2pPr>
              <a:defRPr sz="1800">
                <a:latin typeface="Arial"/>
              </a:defRPr>
            </a:lvl2pPr>
            <a:lvl3pPr>
              <a:defRPr sz="1800">
                <a:latin typeface="Arial"/>
              </a:defRPr>
            </a:lvl3pPr>
            <a:lvl4pPr>
              <a:defRPr sz="1800">
                <a:latin typeface="Arial"/>
              </a:defRPr>
            </a:lvl4pPr>
            <a:lvl5pPr>
              <a:defRPr sz="1600">
                <a:latin typeface="Arial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732313"/>
            <a:ext cx="3760310" cy="639762"/>
          </a:xfrm>
        </p:spPr>
        <p:txBody>
          <a:bodyPr anchor="b"/>
          <a:lstStyle>
            <a:lvl1pPr marL="0" indent="0">
              <a:buNone/>
              <a:defRPr sz="2200" b="1" cap="none" baseline="0">
                <a:solidFill>
                  <a:srgbClr val="9E3039"/>
                </a:solidFill>
                <a:latin typeface="Arial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08519"/>
            <a:ext cx="3760311" cy="3617644"/>
          </a:xfrm>
        </p:spPr>
        <p:txBody>
          <a:bodyPr/>
          <a:lstStyle>
            <a:lvl1pPr>
              <a:buFont typeface="Arial"/>
              <a:buChar char="•"/>
              <a:defRPr sz="2200">
                <a:latin typeface="Arial"/>
              </a:defRPr>
            </a:lvl1pPr>
            <a:lvl2pPr>
              <a:defRPr sz="2000">
                <a:latin typeface="Arial"/>
              </a:defRPr>
            </a:lvl2pPr>
            <a:lvl3pPr>
              <a:defRPr sz="1800">
                <a:latin typeface="Arial"/>
              </a:defRPr>
            </a:lvl3pPr>
            <a:lvl4pPr>
              <a:defRPr sz="1600">
                <a:latin typeface="Arial"/>
              </a:defRPr>
            </a:lvl4pPr>
            <a:lvl5pPr>
              <a:defRPr sz="1600">
                <a:latin typeface="Arial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 userDrawn="1"/>
        </p:nvSpPr>
        <p:spPr>
          <a:xfrm>
            <a:off x="5846763" y="6407150"/>
            <a:ext cx="2717800" cy="246063"/>
          </a:xfrm>
          <a:prstGeom prst="rect">
            <a:avLst/>
          </a:prstGeom>
          <a:noFill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AU" sz="1000">
                <a:latin typeface="+mn-lt"/>
                <a:ea typeface="Arial" charset="0"/>
                <a:cs typeface="Arial" charset="0"/>
              </a:rPr>
              <a:t>Presentation Title | 00 Month 2010 | Slide </a:t>
            </a:r>
            <a:fld id="{8482361C-41E0-F94D-AAF8-028C45B1F2A0}" type="slidenum">
              <a:rPr lang="en-AU" sz="1000">
                <a:latin typeface="+mn-lt"/>
                <a:ea typeface="Arial" charset="0"/>
                <a:cs typeface="Arial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AU" sz="1000">
              <a:latin typeface="+mn-lt"/>
              <a:ea typeface="Arial" charset="0"/>
              <a:cs typeface="Arial" charset="0"/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1341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3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39528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3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8748713" y="0"/>
            <a:ext cx="395287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10" descr="CDU_Powerpoint_TitleSlides_LogoColour_1907.jpg"/>
          <p:cNvPicPr>
            <a:picLocks noChangeAspect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3336925" cy="1116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Picture Placeholder 2"/>
          <p:cNvSpPr>
            <a:spLocks noGrp="1"/>
          </p:cNvSpPr>
          <p:nvPr>
            <p:ph type="pic" idx="1"/>
          </p:nvPr>
        </p:nvSpPr>
        <p:spPr>
          <a:xfrm>
            <a:off x="395287" y="1341438"/>
            <a:ext cx="8353425" cy="5516562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AU"/>
              <a:t>Click to edit Master title style</a:t>
            </a:r>
            <a:endParaRPr lang="en-US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732463" y="6356350"/>
            <a:ext cx="295433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/>
              <a:t>Presentation Title | 00 Month 2010 </a:t>
            </a:r>
            <a:fld id="{567F22E5-8841-6F45-85FF-52B289F124E8}" type="slidenum">
              <a:rPr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1" r:id="rId2"/>
    <p:sldLayoutId id="2147483702" r:id="rId3"/>
    <p:sldLayoutId id="2147483703" r:id="rId4"/>
  </p:sldLayoutIdLst>
  <p:hf sldNum="0"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ヒラギノ角ゴ Pro W3" charset="-128"/>
          <a:cs typeface="ヒラギノ角ゴ Pro W3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ヒラギノ角ゴ Pro W3" charset="-128"/>
          <a:cs typeface="ヒラギノ角ゴ Pro W3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ヒラギノ角ゴ Pro W3" charset="-128"/>
          <a:cs typeface="ヒラギノ角ゴ Pro W3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ヒラギノ角ゴ Pro W3" charset="-128"/>
          <a:cs typeface="ヒラギノ角ゴ Pro W3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ヒラギノ角ゴ Pro W3" charset="-128"/>
          <a:cs typeface="ヒラギノ角ゴ Pro W3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ヒラギノ角ゴ Pro W3" charset="-128"/>
          <a:cs typeface="ヒラギノ角ゴ Pro W3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ヒラギノ角ゴ Pro W3" charset="-128"/>
          <a:cs typeface="ヒラギノ角ゴ Pro W3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ヒラギノ角ゴ Pro W3" charset="-128"/>
          <a:cs typeface="ヒラギノ角ゴ Pro W3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ヒラギノ角ゴ Pro W3" charset="-128"/>
          <a:cs typeface="ヒラギノ角ゴ Pro W3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ヒラギノ角ゴ Pro W3" charset="-128"/>
          <a:cs typeface="ヒラギノ角ゴ Pro W3" charset="-128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ヒラギノ角ゴ Pro W3" charset="-128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ヒラギノ角ゴ Pro W3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ヒラギノ角ゴ Pro W3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ヒラギノ角ゴ Pro W3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6057" y="1371918"/>
            <a:ext cx="8131629" cy="598397"/>
          </a:xfrm>
        </p:spPr>
        <p:txBody>
          <a:bodyPr/>
          <a:lstStyle/>
          <a:p>
            <a:pPr algn="ctr"/>
            <a:r>
              <a:rPr lang="en-US" dirty="0" smtClean="0"/>
              <a:t>ICTSAS305 </a:t>
            </a:r>
            <a:r>
              <a:rPr lang="en-US" dirty="0" smtClean="0"/>
              <a:t>Provide Advice to Clients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566057" y="2394857"/>
            <a:ext cx="7990114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This unit describes the performance outcomes, skills and knowledge required to provide IT advice and support to clients, including the communication of comprehensive technical information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dirty="0" smtClean="0"/>
              <a:t>It covers:</a:t>
            </a:r>
          </a:p>
          <a:p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Who are the clients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What support is provided (and not provided)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The process to follow in diagnosing and resolving issues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How to document the process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How to obtain feedback from the clients</a:t>
            </a:r>
            <a:endParaRPr lang="en-AU" dirty="0"/>
          </a:p>
          <a:p>
            <a:endParaRPr lang="en-A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6057" y="1371918"/>
            <a:ext cx="8131629" cy="598397"/>
          </a:xfrm>
        </p:spPr>
        <p:txBody>
          <a:bodyPr/>
          <a:lstStyle/>
          <a:p>
            <a:pPr algn="ctr"/>
            <a:r>
              <a:rPr lang="en-US" dirty="0"/>
              <a:t>ICTSAS305 </a:t>
            </a:r>
            <a:r>
              <a:rPr lang="en-US" dirty="0" smtClean="0"/>
              <a:t>Provide Advice to Clients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566057" y="2394857"/>
            <a:ext cx="7990114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3200" dirty="0" smtClean="0"/>
              <a:t>Who are the clients</a:t>
            </a:r>
            <a:endParaRPr lang="en-AU" sz="3200" dirty="0"/>
          </a:p>
          <a:p>
            <a:endParaRPr lang="en-AU" dirty="0"/>
          </a:p>
        </p:txBody>
      </p:sp>
      <p:sp>
        <p:nvSpPr>
          <p:cNvPr id="4" name="TextBox 3"/>
          <p:cNvSpPr txBox="1"/>
          <p:nvPr/>
        </p:nvSpPr>
        <p:spPr>
          <a:xfrm>
            <a:off x="707571" y="3225776"/>
            <a:ext cx="78486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 smtClean="0"/>
              <a:t>This needs to be clearly defined since they will pay for the service.</a:t>
            </a:r>
          </a:p>
          <a:p>
            <a:endParaRPr lang="en-AU" dirty="0" smtClean="0"/>
          </a:p>
          <a:p>
            <a:endParaRPr lang="en-AU" dirty="0"/>
          </a:p>
          <a:p>
            <a:r>
              <a:rPr lang="en-AU" dirty="0" smtClean="0"/>
              <a:t>You must be clear that what the client is requesting is actually part of the service that you provide.</a:t>
            </a:r>
          </a:p>
          <a:p>
            <a:endParaRPr lang="en-AU" dirty="0"/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0995433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6057" y="1371918"/>
            <a:ext cx="8131629" cy="598397"/>
          </a:xfrm>
        </p:spPr>
        <p:txBody>
          <a:bodyPr/>
          <a:lstStyle/>
          <a:p>
            <a:pPr algn="ctr"/>
            <a:r>
              <a:rPr lang="en-US" dirty="0"/>
              <a:t>ICTSAS305 </a:t>
            </a:r>
            <a:r>
              <a:rPr lang="en-US" dirty="0" smtClean="0"/>
              <a:t>Provide Advice to Clients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566057" y="2394857"/>
            <a:ext cx="7990114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What support is provided (and not provided)</a:t>
            </a:r>
          </a:p>
          <a:p>
            <a:endParaRPr lang="en-AU" dirty="0"/>
          </a:p>
        </p:txBody>
      </p:sp>
      <p:sp>
        <p:nvSpPr>
          <p:cNvPr id="4" name="TextBox 3"/>
          <p:cNvSpPr txBox="1"/>
          <p:nvPr/>
        </p:nvSpPr>
        <p:spPr>
          <a:xfrm>
            <a:off x="707571" y="3574119"/>
            <a:ext cx="78486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 smtClean="0"/>
              <a:t>Clearly identify the support environment, which hardware, which software.</a:t>
            </a:r>
          </a:p>
          <a:p>
            <a:endParaRPr lang="en-AU" dirty="0"/>
          </a:p>
          <a:p>
            <a:r>
              <a:rPr lang="en-AU" dirty="0" smtClean="0"/>
              <a:t>Clearly identify which issue you can attempt to fix and which require intervention by some-else.</a:t>
            </a:r>
          </a:p>
          <a:p>
            <a:endParaRPr lang="en-AU" dirty="0"/>
          </a:p>
          <a:p>
            <a:r>
              <a:rPr lang="en-AU" dirty="0" smtClean="0"/>
              <a:t>Clearly identify a time frame for providing the solution, usually there are severity level similar to the Triage concept used in hospitals</a:t>
            </a:r>
          </a:p>
          <a:p>
            <a:endParaRPr lang="en-AU" dirty="0"/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0854120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6057" y="1371918"/>
            <a:ext cx="8131629" cy="598397"/>
          </a:xfrm>
        </p:spPr>
        <p:txBody>
          <a:bodyPr/>
          <a:lstStyle/>
          <a:p>
            <a:pPr algn="ctr"/>
            <a:r>
              <a:rPr lang="en-US" dirty="0"/>
              <a:t>ICTSAS305 </a:t>
            </a:r>
            <a:r>
              <a:rPr lang="en-US" dirty="0" smtClean="0"/>
              <a:t>Provide Advice to Clients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566057" y="2394857"/>
            <a:ext cx="799011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The process to follow in diagnosing and resolving </a:t>
            </a:r>
            <a:r>
              <a:rPr lang="en-US" sz="2400" dirty="0" smtClean="0"/>
              <a:t>issues</a:t>
            </a:r>
            <a:endParaRPr lang="en-US" sz="2400" dirty="0"/>
          </a:p>
          <a:p>
            <a:endParaRPr lang="en-AU" dirty="0"/>
          </a:p>
        </p:txBody>
      </p:sp>
      <p:sp>
        <p:nvSpPr>
          <p:cNvPr id="4" name="TextBox 3"/>
          <p:cNvSpPr txBox="1"/>
          <p:nvPr/>
        </p:nvSpPr>
        <p:spPr>
          <a:xfrm>
            <a:off x="707571" y="3574119"/>
            <a:ext cx="78486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 smtClean="0"/>
              <a:t>Often this best done using a flowchart</a:t>
            </a:r>
          </a:p>
          <a:p>
            <a:endParaRPr lang="en-AU" dirty="0"/>
          </a:p>
          <a:p>
            <a:r>
              <a:rPr lang="en-AU" dirty="0" smtClean="0"/>
              <a:t>What needs to be recorded at each stage and how will this be done</a:t>
            </a:r>
          </a:p>
          <a:p>
            <a:endParaRPr lang="en-AU" dirty="0"/>
          </a:p>
          <a:p>
            <a:r>
              <a:rPr lang="en-AU" dirty="0" smtClean="0"/>
              <a:t>More than one person may be involved in the process so communication is critical</a:t>
            </a:r>
          </a:p>
          <a:p>
            <a:endParaRPr lang="en-AU" dirty="0"/>
          </a:p>
          <a:p>
            <a:r>
              <a:rPr lang="en-AU" dirty="0" smtClean="0"/>
              <a:t>Diagnosis and solutions require a troubleshooting process</a:t>
            </a:r>
          </a:p>
          <a:p>
            <a:endParaRPr lang="en-AU" dirty="0"/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8889321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6057" y="1371918"/>
            <a:ext cx="8131629" cy="598397"/>
          </a:xfrm>
        </p:spPr>
        <p:txBody>
          <a:bodyPr/>
          <a:lstStyle/>
          <a:p>
            <a:pPr algn="ctr"/>
            <a:r>
              <a:rPr lang="en-US" dirty="0"/>
              <a:t>ICTSAS305 </a:t>
            </a:r>
            <a:r>
              <a:rPr lang="en-US" dirty="0" smtClean="0"/>
              <a:t>Provide Advice to Clients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566057" y="2394857"/>
            <a:ext cx="7990114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How to document the process</a:t>
            </a:r>
          </a:p>
          <a:p>
            <a:endParaRPr lang="en-AU" dirty="0"/>
          </a:p>
        </p:txBody>
      </p:sp>
      <p:sp>
        <p:nvSpPr>
          <p:cNvPr id="4" name="TextBox 3"/>
          <p:cNvSpPr txBox="1"/>
          <p:nvPr/>
        </p:nvSpPr>
        <p:spPr>
          <a:xfrm>
            <a:off x="707571" y="3574119"/>
            <a:ext cx="78486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 smtClean="0"/>
              <a:t>Client details</a:t>
            </a:r>
          </a:p>
          <a:p>
            <a:endParaRPr lang="en-AU" dirty="0"/>
          </a:p>
          <a:p>
            <a:r>
              <a:rPr lang="en-AU" dirty="0" smtClean="0"/>
              <a:t>Enough information to make a diagnosis and troubleshoot</a:t>
            </a:r>
          </a:p>
          <a:p>
            <a:endParaRPr lang="en-AU" dirty="0"/>
          </a:p>
          <a:p>
            <a:r>
              <a:rPr lang="en-AU" dirty="0" smtClean="0"/>
              <a:t>Recording of testing</a:t>
            </a:r>
          </a:p>
          <a:p>
            <a:endParaRPr lang="en-AU" dirty="0"/>
          </a:p>
          <a:p>
            <a:r>
              <a:rPr lang="en-AU" dirty="0" smtClean="0"/>
              <a:t>Recording of the resolution</a:t>
            </a:r>
          </a:p>
          <a:p>
            <a:endParaRPr lang="en-AU" dirty="0"/>
          </a:p>
          <a:p>
            <a:r>
              <a:rPr lang="en-AU" dirty="0" smtClean="0"/>
              <a:t>Issue may not be with the equipment, training issues might be identified</a:t>
            </a:r>
          </a:p>
          <a:p>
            <a:endParaRPr lang="en-AU" dirty="0"/>
          </a:p>
          <a:p>
            <a:r>
              <a:rPr lang="en-AU" dirty="0" smtClean="0"/>
              <a:t>User documentation</a:t>
            </a:r>
            <a:endParaRPr lang="en-AU" dirty="0"/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3371550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6057" y="1371918"/>
            <a:ext cx="8131629" cy="598397"/>
          </a:xfrm>
        </p:spPr>
        <p:txBody>
          <a:bodyPr/>
          <a:lstStyle/>
          <a:p>
            <a:pPr algn="ctr"/>
            <a:r>
              <a:rPr lang="en-US" dirty="0"/>
              <a:t>ICTSAS305 </a:t>
            </a:r>
            <a:r>
              <a:rPr lang="en-US" dirty="0" smtClean="0"/>
              <a:t>Provide Advice to Clients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566057" y="2394857"/>
            <a:ext cx="7990114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How to obtain feedback from the clients</a:t>
            </a:r>
            <a:endParaRPr lang="en-AU" sz="3200" dirty="0"/>
          </a:p>
          <a:p>
            <a:endParaRPr lang="en-AU" dirty="0"/>
          </a:p>
        </p:txBody>
      </p:sp>
      <p:sp>
        <p:nvSpPr>
          <p:cNvPr id="4" name="TextBox 3"/>
          <p:cNvSpPr txBox="1"/>
          <p:nvPr/>
        </p:nvSpPr>
        <p:spPr>
          <a:xfrm>
            <a:off x="707571" y="3574119"/>
            <a:ext cx="7848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 smtClean="0"/>
              <a:t>There should be a mechanism to so that the service can improve</a:t>
            </a:r>
          </a:p>
          <a:p>
            <a:endParaRPr lang="en-AU" dirty="0"/>
          </a:p>
          <a:p>
            <a:r>
              <a:rPr lang="en-AU" dirty="0" smtClean="0"/>
              <a:t>The mechanism should include a method for analysis of the data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9005313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344</TotalTime>
  <Words>317</Words>
  <Application>Microsoft Office PowerPoint</Application>
  <PresentationFormat>On-screen Show (4:3)</PresentationFormat>
  <Paragraphs>56</Paragraphs>
  <Slides>6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Pointsize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Kee Ling Turner</dc:creator>
  <cp:lastModifiedBy>CDU</cp:lastModifiedBy>
  <cp:revision>18</cp:revision>
  <dcterms:created xsi:type="dcterms:W3CDTF">2010-07-19T01:43:43Z</dcterms:created>
  <dcterms:modified xsi:type="dcterms:W3CDTF">2017-04-20T03:58:34Z</dcterms:modified>
</cp:coreProperties>
</file>